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9" r:id="rId3"/>
    <p:sldId id="266" r:id="rId4"/>
    <p:sldId id="267" r:id="rId5"/>
    <p:sldId id="302" r:id="rId6"/>
    <p:sldId id="280" r:id="rId7"/>
    <p:sldId id="275" r:id="rId8"/>
    <p:sldId id="276" r:id="rId9"/>
    <p:sldId id="277" r:id="rId10"/>
    <p:sldId id="278" r:id="rId11"/>
    <p:sldId id="279" r:id="rId12"/>
    <p:sldId id="282" r:id="rId13"/>
    <p:sldId id="281" r:id="rId14"/>
    <p:sldId id="283" r:id="rId15"/>
    <p:sldId id="284" r:id="rId16"/>
    <p:sldId id="286" r:id="rId17"/>
    <p:sldId id="285" r:id="rId18"/>
    <p:sldId id="287" r:id="rId19"/>
    <p:sldId id="289" r:id="rId20"/>
    <p:sldId id="290" r:id="rId21"/>
    <p:sldId id="291" r:id="rId22"/>
    <p:sldId id="292" r:id="rId23"/>
    <p:sldId id="296" r:id="rId24"/>
    <p:sldId id="293" r:id="rId25"/>
    <p:sldId id="306" r:id="rId26"/>
    <p:sldId id="295" r:id="rId27"/>
    <p:sldId id="273" r:id="rId28"/>
    <p:sldId id="297" r:id="rId29"/>
    <p:sldId id="299" r:id="rId30"/>
    <p:sldId id="298" r:id="rId31"/>
    <p:sldId id="300" r:id="rId32"/>
    <p:sldId id="274" r:id="rId33"/>
    <p:sldId id="301" r:id="rId34"/>
    <p:sldId id="303" r:id="rId35"/>
    <p:sldId id="304" r:id="rId36"/>
    <p:sldId id="3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8B5B4FA-58B2-447F-BAE6-CDBCBCFAAEE0}">
          <p14:sldIdLst>
            <p14:sldId id="256"/>
          </p14:sldIdLst>
        </p14:section>
        <p14:section name="Introduction" id="{FF0D4BA4-6B9E-47F2-9A66-A493DF1A7FB0}">
          <p14:sldIdLst>
            <p14:sldId id="269"/>
            <p14:sldId id="266"/>
          </p14:sldIdLst>
        </p14:section>
        <p14:section name="Background LQ-MFGs" id="{A60263B0-68CA-40C1-B6B2-2F837FF3F7C1}">
          <p14:sldIdLst>
            <p14:sldId id="267"/>
            <p14:sldId id="302"/>
            <p14:sldId id="280"/>
            <p14:sldId id="275"/>
            <p14:sldId id="276"/>
            <p14:sldId id="277"/>
            <p14:sldId id="278"/>
          </p14:sldIdLst>
        </p14:section>
        <p14:section name="Multi-Pop MFGs" id="{042F42FF-B88A-47C6-88EB-84CA57CFD135}">
          <p14:sldIdLst>
            <p14:sldId id="279"/>
            <p14:sldId id="282"/>
            <p14:sldId id="281"/>
            <p14:sldId id="283"/>
          </p14:sldIdLst>
        </p14:section>
        <p14:section name="MFE Analysis" id="{1C0E9C3D-DEC2-487C-AF97-97BD63100597}">
          <p14:sldIdLst>
            <p14:sldId id="284"/>
            <p14:sldId id="286"/>
            <p14:sldId id="285"/>
            <p14:sldId id="287"/>
          </p14:sldIdLst>
        </p14:section>
        <p14:section name="ZSO-RL Algorithm" id="{8FC70239-3318-4F7C-9342-34EF1677DA15}">
          <p14:sldIdLst>
            <p14:sldId id="289"/>
            <p14:sldId id="290"/>
            <p14:sldId id="291"/>
            <p14:sldId id="292"/>
            <p14:sldId id="296"/>
            <p14:sldId id="293"/>
            <p14:sldId id="306"/>
            <p14:sldId id="295"/>
          </p14:sldIdLst>
        </p14:section>
        <p14:section name="Theoretical Analysis" id="{EA50657F-A751-46A4-9B17-777D5671742B}">
          <p14:sldIdLst>
            <p14:sldId id="273"/>
            <p14:sldId id="297"/>
            <p14:sldId id="299"/>
            <p14:sldId id="298"/>
            <p14:sldId id="300"/>
          </p14:sldIdLst>
        </p14:section>
        <p14:section name="Numerical Analysis" id="{90F25F87-926A-4F52-82D5-B840B51DEF99}">
          <p14:sldIdLst>
            <p14:sldId id="274"/>
            <p14:sldId id="301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 autoAdjust="0"/>
    <p:restoredTop sz="94717"/>
  </p:normalViewPr>
  <p:slideViewPr>
    <p:cSldViewPr snapToGrid="0">
      <p:cViewPr varScale="1">
        <p:scale>
          <a:sx n="95" d="100"/>
          <a:sy n="95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AE154-F5AC-4F6D-BCD7-3946301F3AC5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69551-6F08-40C7-9CCE-5449B7269F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7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69551-6F08-40C7-9CCE-5449B7269FF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4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709F-938A-449F-B721-FB79448F9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C3E58-2D0B-46B3-A11D-A900D4E79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0F192-EEBD-4D6E-94EF-9C1C1ADA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97B0-D05C-498A-B56E-643DB2A6D97D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3A4A-AC1A-4DB3-A9FF-D92C05D8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BBC72-0E0B-4D66-B3E9-DCD6117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7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6C7B-34AE-4ECC-9C88-21CA6D5B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5D064-C215-43A1-9BC7-A349FF82C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73CA-D16B-4E98-9E90-380EAEF0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1912-886A-445D-93DF-9BC8E6E472CF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31FF-A6BA-4689-97C0-E98E6767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DA0DF-DF08-4FE3-AA5E-AB780877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B8309-C11F-4C9A-BB81-BE9867770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E8993-D151-4910-B3AD-3ABE50B94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8DEC7-0126-4823-86DF-74D532C1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3374F-AF27-49AD-BF5C-323B4CA44B4F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DF53-A0DE-4B8D-ADAE-29D8BEB1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E2AA5-72A8-4927-AAC2-5C83B9C2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2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4FC3-E9F6-4366-A220-680131E6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2C4E-E430-41F2-94DB-C826682CE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2FA94-8A89-4CB8-BDB9-C99AF8BF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2803-CC45-4A77-9C7F-968EA214696A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17EB-00D0-4D02-B3ED-DB1074E8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C89D2-607A-4EC8-84BB-45FFA424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7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2A92-7FBC-4FF5-8F69-FDAE02BE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7C11-10AD-44B4-BB3A-63DAFCD6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B93B0-0591-4B77-AD1F-A660855D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3707-CF2E-4E0C-A804-56F7AB402A74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CB5B-A337-4855-BE68-6D063AFC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8F28F-8929-44C2-9AF0-6BA014AD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6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EF7F-C18A-46D6-B8E0-1CEEFBC8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AFCA-DC11-40DA-9BA9-213A56024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D33D2-7A14-45B9-9531-365BCF2E3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4C67D-DC72-4BC5-8107-D9E1D6BE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3C9-C64C-4A36-AE69-036DE4BB9D44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63C81-5EEF-4886-9005-6FE6F694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CA5B1-AF15-47A7-9AE1-1CD2740B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6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86ED-7C1F-4B9E-A7B9-AE5E58A2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99DAE-ED1F-4A85-8447-1A6DF147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0C34B-AE4D-4787-B665-3F10E35B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F4319-077D-452A-A4F4-FDAE30C02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AE712-0FDE-403E-9F49-876A0BAA4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4B739-30F1-421C-BFF0-9DDABD8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BA62-74D2-448F-B8A6-6964E012F601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62346-6278-4E7B-AF72-13198DA7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5F29C-95ED-435C-BBC1-600646B7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72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8989-92F7-4D10-9B01-66077B04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AB7D8-13F8-43E3-B0D7-3FCEF0C4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D6CC8-A41E-41DE-9775-564F9433CCF6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1E63D-1480-49EF-BE8E-FDB8893E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16B9D-4A80-47B3-9622-4C11F1C2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1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991F0-3649-47FE-BB83-FC73DBF4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6877-F5F0-4AE6-9670-C20856DA9FEF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8FFA1-D5B6-45AD-8435-1490AE86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530CC-6FF6-46E2-BBB0-2D3E83D7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9495-1C69-4B71-841A-B1750778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B0F3E-43E1-42AD-8670-3989348F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0DDA2-F73E-4B7E-9412-0F5ED0463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B04C6-E86D-4FF2-A337-EE0178E4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D7E0-6344-4395-80EF-418A714B1857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605B4-2E17-474D-BA01-F6031C13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80443-AB83-4D22-9757-06DD37C6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5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AE86-5954-40D0-A6D7-4C7CDD5F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2B45-CBDB-4A75-A370-338ECADD6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839E-15D1-467E-A260-69EBBA644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5539F-70CC-48F7-8775-78BB9772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B78A-3A7F-4C30-9E13-B662BDF4E8D6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3DB4-8AC5-4B46-8F30-488534FD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73E7D-29E9-4486-AB57-450832D0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DA037-0D19-4BC8-95FC-4B6B5068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34CA1-D252-457F-9EF6-6F4E5E67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2209-4488-4908-A150-55F50FCE8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FE96F-487D-4BE7-AC4F-A87CCE06EB83}" type="datetime1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246E-F8F1-4A52-9FC4-A8A788A24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BD5AC-8099-47FA-8A57-D918ECE23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762A8-217A-4A29-8CCA-046754E9F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1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A540-E30F-44C7-931E-B59F5FF3D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for LQ Mean-Field Games in</a:t>
            </a:r>
            <a:br>
              <a:rPr lang="en-US" dirty="0"/>
            </a:br>
            <a:r>
              <a:rPr lang="en-US" dirty="0"/>
              <a:t>Multiple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4861F-4D26-41B6-ADE5-2874E9FDD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Aneeq uz Zaman, Erik Miehling, Tamer Başar</a:t>
            </a:r>
          </a:p>
          <a:p>
            <a:r>
              <a:rPr lang="en-US" dirty="0"/>
              <a:t>University of Illinois Urbana-Champaign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739F2-7EEA-4835-B402-0283933A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6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016251-470B-C846-AB2B-C19610EEDF38}"/>
              </a:ext>
            </a:extLst>
          </p:cNvPr>
          <p:cNvSpPr/>
          <p:nvPr/>
        </p:nvSpPr>
        <p:spPr>
          <a:xfrm>
            <a:off x="1460500" y="3517900"/>
            <a:ext cx="9220200" cy="27955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LQ Mean-Field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Mean-Field Game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u="sng" dirty="0"/>
              </a:p>
              <a:p>
                <a:pPr lvl="1"/>
                <a:r>
                  <a:rPr lang="en-US" dirty="0"/>
                  <a:t>The existence &amp; Uniqueness of MFE is guaranteed under standard assumptions</a:t>
                </a:r>
              </a:p>
              <a:p>
                <a:pPr lvl="1"/>
                <a:r>
                  <a:rPr lang="en-US" dirty="0"/>
                  <a:t>The MFE is also </a:t>
                </a:r>
                <a:r>
                  <a:rPr lang="el-GR" dirty="0"/>
                  <a:t>ε</a:t>
                </a:r>
                <a:r>
                  <a:rPr lang="en-US" dirty="0"/>
                  <a:t>–Nash for the N-agent game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2A043B-1892-4C49-A4C1-436F0645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9" y="3680761"/>
            <a:ext cx="8595101" cy="2406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213558-11FD-5B43-B439-77702DDC5CEB}"/>
              </a:ext>
            </a:extLst>
          </p:cNvPr>
          <p:cNvSpPr/>
          <p:nvPr/>
        </p:nvSpPr>
        <p:spPr>
          <a:xfrm>
            <a:off x="9631550" y="5397901"/>
            <a:ext cx="660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4378-3336-44A0-A6AA-FA2E8619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u="sng" dirty="0"/>
                  <a:t> populations,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u="sng" dirty="0"/>
                  <a:t> agents in population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u="sng" dirty="0"/>
              </a:p>
              <a:p>
                <a:r>
                  <a:rPr lang="en-US" sz="2400" dirty="0"/>
                  <a:t>Each agent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/>
                  <a:t>has linear and uncoupled dynamics: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 is independent zero-mean Gaussian noise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populations connected via sparse graph</a:t>
                </a:r>
              </a:p>
              <a:p>
                <a:r>
                  <a:rPr lang="en-US" sz="2400" dirty="0"/>
                  <a:t>Each agent has only local information</a:t>
                </a:r>
              </a:p>
              <a:p>
                <a:r>
                  <a:rPr lang="en-US" sz="2400" dirty="0"/>
                  <a:t>Agents have coupled cost functions: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928" t="-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CEC97F-1440-40A3-9F33-305D3971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98" y="2520127"/>
            <a:ext cx="3489543" cy="401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7BC59-82C5-4232-879B-DEFF1F6C3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74014"/>
            <a:ext cx="6845028" cy="757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EC4EE6-F4F9-4992-8C0D-DA0F12E2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545" y="5531030"/>
            <a:ext cx="7803255" cy="8845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E58CE1-D0BE-4AA2-93D3-CE21BC412619}"/>
              </a:ext>
            </a:extLst>
          </p:cNvPr>
          <p:cNvGrpSpPr/>
          <p:nvPr/>
        </p:nvGrpSpPr>
        <p:grpSpPr>
          <a:xfrm>
            <a:off x="2844377" y="5503283"/>
            <a:ext cx="4038291" cy="1280255"/>
            <a:chOff x="2844377" y="5503283"/>
            <a:chExt cx="4038291" cy="12802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838CA3-2CFA-4F05-9A2B-A375B71F0335}"/>
                </a:ext>
              </a:extLst>
            </p:cNvPr>
            <p:cNvSpPr txBox="1"/>
            <p:nvPr/>
          </p:nvSpPr>
          <p:spPr>
            <a:xfrm>
              <a:off x="2906836" y="6383428"/>
              <a:ext cx="3975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/>
                  </a:solidFill>
                </a:rPr>
                <a:t>Intra-Population consensus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709598-1504-4683-9CD2-AFDD4069BC63}"/>
                </a:ext>
              </a:extLst>
            </p:cNvPr>
            <p:cNvSpPr/>
            <p:nvPr/>
          </p:nvSpPr>
          <p:spPr>
            <a:xfrm>
              <a:off x="2844377" y="5503283"/>
              <a:ext cx="3149291" cy="912266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5E1B1-FEC9-46D9-8D3C-A5178E667079}"/>
              </a:ext>
            </a:extLst>
          </p:cNvPr>
          <p:cNvGrpSpPr/>
          <p:nvPr/>
        </p:nvGrpSpPr>
        <p:grpSpPr>
          <a:xfrm>
            <a:off x="6182948" y="5503282"/>
            <a:ext cx="4675552" cy="1277393"/>
            <a:chOff x="6182948" y="5503282"/>
            <a:chExt cx="4675552" cy="12773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2B555-4189-4328-A657-5C1F96C5B882}"/>
                </a:ext>
              </a:extLst>
            </p:cNvPr>
            <p:cNvSpPr txBox="1"/>
            <p:nvPr/>
          </p:nvSpPr>
          <p:spPr>
            <a:xfrm>
              <a:off x="6882668" y="6380565"/>
              <a:ext cx="3975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Inter-Population consensus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62AD81-19FB-408D-9ABB-562DF7FAF893}"/>
                </a:ext>
              </a:extLst>
            </p:cNvPr>
            <p:cNvSpPr/>
            <p:nvPr/>
          </p:nvSpPr>
          <p:spPr>
            <a:xfrm>
              <a:off x="6182948" y="5503282"/>
              <a:ext cx="4180252" cy="940013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27E5C0-E01A-46CB-B214-53C8C81BC883}"/>
              </a:ext>
            </a:extLst>
          </p:cNvPr>
          <p:cNvGrpSpPr/>
          <p:nvPr/>
        </p:nvGrpSpPr>
        <p:grpSpPr>
          <a:xfrm>
            <a:off x="5422233" y="4516049"/>
            <a:ext cx="2717322" cy="895394"/>
            <a:chOff x="5422233" y="4516049"/>
            <a:chExt cx="2717322" cy="89539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48D7AC-2CB5-4E71-A4E0-C8C4AFCC26CC}"/>
                </a:ext>
              </a:extLst>
            </p:cNvPr>
            <p:cNvSpPr/>
            <p:nvPr/>
          </p:nvSpPr>
          <p:spPr>
            <a:xfrm>
              <a:off x="5422233" y="4880180"/>
              <a:ext cx="2260996" cy="531263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06273-BF6A-4B9F-B19A-D3A8BC3E1F74}"/>
                </a:ext>
              </a:extLst>
            </p:cNvPr>
            <p:cNvSpPr txBox="1"/>
            <p:nvPr/>
          </p:nvSpPr>
          <p:spPr>
            <a:xfrm>
              <a:off x="5845648" y="4516049"/>
              <a:ext cx="22939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Regulation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DD40C-3D6A-4733-B3EB-679B357F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3ABC6D-434B-D14B-BAAF-5B2B8198E960}"/>
              </a:ext>
            </a:extLst>
          </p:cNvPr>
          <p:cNvSpPr/>
          <p:nvPr/>
        </p:nvSpPr>
        <p:spPr>
          <a:xfrm>
            <a:off x="1155700" y="3352801"/>
            <a:ext cx="9969500" cy="2514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u="sng" dirty="0"/>
                  <a:t> populations,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u="sng" dirty="0"/>
                  <a:t> agents in population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r>
                  <a:rPr lang="en-US" dirty="0"/>
                  <a:t>ε-Nash Equilibrium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08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7910AA-31B0-4A15-A2A4-A39E3483E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9"/>
          <a:stretch/>
        </p:blipFill>
        <p:spPr>
          <a:xfrm>
            <a:off x="1248693" y="3531081"/>
            <a:ext cx="9482807" cy="20576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9B6991-4AD4-9149-96CB-27645D8EAD41}"/>
              </a:ext>
            </a:extLst>
          </p:cNvPr>
          <p:cNvSpPr/>
          <p:nvPr/>
        </p:nvSpPr>
        <p:spPr>
          <a:xfrm>
            <a:off x="10181307" y="4217024"/>
            <a:ext cx="660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7CAD7-FAFB-471C-8AD8-1E6FA327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5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Multi-Population MFG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→∞)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Generic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has linear and uncoupled dynamics,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is independent Gaussian noise.</a:t>
                </a:r>
              </a:p>
              <a:p>
                <a:r>
                  <a:rPr lang="en-US" dirty="0"/>
                  <a:t>Each agent has local information.</a:t>
                </a:r>
              </a:p>
              <a:p>
                <a:r>
                  <a:rPr lang="en-US" dirty="0"/>
                  <a:t>Agent cost coupled through mean-field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≔(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7E4FA8-A6C0-4A4D-958E-94FA2C3D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97" y="2645536"/>
            <a:ext cx="3448531" cy="428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E3B019-D134-4475-A74E-48B60DF2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468" y="4812353"/>
            <a:ext cx="7392449" cy="18418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74ADD1-DAB7-4E72-9BEF-167317FECE7A}"/>
              </a:ext>
            </a:extLst>
          </p:cNvPr>
          <p:cNvGrpSpPr/>
          <p:nvPr/>
        </p:nvGrpSpPr>
        <p:grpSpPr>
          <a:xfrm>
            <a:off x="5654338" y="4551219"/>
            <a:ext cx="2485217" cy="944052"/>
            <a:chOff x="5654338" y="4551219"/>
            <a:chExt cx="2485217" cy="94405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48D7AC-2CB5-4E71-A4E0-C8C4AFCC26CC}"/>
                </a:ext>
              </a:extLst>
            </p:cNvPr>
            <p:cNvSpPr/>
            <p:nvPr/>
          </p:nvSpPr>
          <p:spPr>
            <a:xfrm>
              <a:off x="5654338" y="4915350"/>
              <a:ext cx="2028890" cy="579921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B06273-BF6A-4B9F-B19A-D3A8BC3E1F74}"/>
                </a:ext>
              </a:extLst>
            </p:cNvPr>
            <p:cNvSpPr txBox="1"/>
            <p:nvPr/>
          </p:nvSpPr>
          <p:spPr>
            <a:xfrm>
              <a:off x="5845648" y="4551219"/>
              <a:ext cx="22939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Regulation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800BB6-81BB-4DCE-82C2-D535D46D8CBA}"/>
              </a:ext>
            </a:extLst>
          </p:cNvPr>
          <p:cNvGrpSpPr/>
          <p:nvPr/>
        </p:nvGrpSpPr>
        <p:grpSpPr>
          <a:xfrm>
            <a:off x="6643537" y="5307936"/>
            <a:ext cx="5166296" cy="1358607"/>
            <a:chOff x="6643537" y="5307936"/>
            <a:chExt cx="5166296" cy="13586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62AD81-19FB-408D-9ABB-562DF7FAF893}"/>
                </a:ext>
              </a:extLst>
            </p:cNvPr>
            <p:cNvSpPr/>
            <p:nvPr/>
          </p:nvSpPr>
          <p:spPr>
            <a:xfrm>
              <a:off x="6643537" y="5699135"/>
              <a:ext cx="3178380" cy="967408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2B555-4189-4328-A657-5C1F96C5B882}"/>
                </a:ext>
              </a:extLst>
            </p:cNvPr>
            <p:cNvSpPr txBox="1"/>
            <p:nvPr/>
          </p:nvSpPr>
          <p:spPr>
            <a:xfrm>
              <a:off x="7834001" y="5307936"/>
              <a:ext cx="3975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Inter-Population consensus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0B50C8-B488-4E23-B6B1-042E99E9904A}"/>
              </a:ext>
            </a:extLst>
          </p:cNvPr>
          <p:cNvGrpSpPr/>
          <p:nvPr/>
        </p:nvGrpSpPr>
        <p:grpSpPr>
          <a:xfrm>
            <a:off x="3404834" y="5708046"/>
            <a:ext cx="3065816" cy="1188501"/>
            <a:chOff x="3404834" y="5708046"/>
            <a:chExt cx="3065816" cy="11885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709598-1504-4683-9CD2-AFDD4069BC63}"/>
                </a:ext>
              </a:extLst>
            </p:cNvPr>
            <p:cNvSpPr/>
            <p:nvPr/>
          </p:nvSpPr>
          <p:spPr>
            <a:xfrm>
              <a:off x="4918841" y="5708046"/>
              <a:ext cx="1443600" cy="775671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838CA3-2CFA-4F05-9A2B-A375B71F0335}"/>
                </a:ext>
              </a:extLst>
            </p:cNvPr>
            <p:cNvSpPr txBox="1"/>
            <p:nvPr/>
          </p:nvSpPr>
          <p:spPr>
            <a:xfrm>
              <a:off x="3404834" y="6496437"/>
              <a:ext cx="3065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/>
                  </a:solidFill>
                </a:rPr>
                <a:t>Intra-Population consensus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8D7EE4-CE36-440D-9628-7CE99742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77CCE5-2240-9247-B514-C9CAC22E6435}"/>
              </a:ext>
            </a:extLst>
          </p:cNvPr>
          <p:cNvSpPr/>
          <p:nvPr/>
        </p:nvSpPr>
        <p:spPr>
          <a:xfrm>
            <a:off x="838200" y="5456278"/>
            <a:ext cx="10312400" cy="10476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Multi-Population MFG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→∞)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MFE in Multi-Population MFG</a:t>
                </a:r>
              </a:p>
              <a:p>
                <a:r>
                  <a:rPr lang="en-US" dirty="0"/>
                  <a:t>Define two operators:</a:t>
                </a:r>
              </a:p>
              <a:p>
                <a:pPr lvl="1"/>
                <a:r>
                  <a:rPr lang="en-US" u="sng" dirty="0"/>
                  <a:t>(Consistency)</a:t>
                </a:r>
                <a:r>
                  <a:rPr lang="en-US" dirty="0"/>
                  <a:t>                       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consistent with </a:t>
                </a:r>
                <a:r>
                  <a:rPr lang="el-GR" b="1" dirty="0"/>
                  <a:t>φ</a:t>
                </a:r>
                <a:r>
                  <a:rPr lang="en-US" dirty="0"/>
                  <a:t> if,</a:t>
                </a:r>
              </a:p>
              <a:p>
                <a:pPr lvl="1"/>
                <a:endParaRPr lang="en-US" sz="4400" dirty="0"/>
              </a:p>
              <a:p>
                <a:pPr lvl="1"/>
                <a:r>
                  <a:rPr lang="en-US" u="sng" dirty="0"/>
                  <a:t>(Optimality)</a:t>
                </a:r>
                <a:r>
                  <a:rPr lang="en-US" dirty="0"/>
                  <a:t>                         , </a:t>
                </a:r>
                <a:r>
                  <a:rPr lang="el-GR" b="1" dirty="0"/>
                  <a:t>φ</a:t>
                </a:r>
                <a:r>
                  <a:rPr lang="en-US" dirty="0"/>
                  <a:t> optimal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if,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17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0A4C5B-142D-4D2B-8EB8-CEBC1721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93" y="3092292"/>
            <a:ext cx="1495634" cy="35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5C6E6-B689-4DBC-B8C2-B4A7341D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28" y="4174168"/>
            <a:ext cx="1581371" cy="352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DF3056-4B92-43E6-87C7-AA928A23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45" y="4679322"/>
            <a:ext cx="3115110" cy="619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339219-0EAD-428B-A351-462C83321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570415"/>
            <a:ext cx="9869277" cy="7811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CC648A3-B088-4877-B1FA-73E9AB5E594C}"/>
              </a:ext>
            </a:extLst>
          </p:cNvPr>
          <p:cNvGrpSpPr/>
          <p:nvPr/>
        </p:nvGrpSpPr>
        <p:grpSpPr>
          <a:xfrm>
            <a:off x="2929948" y="3558074"/>
            <a:ext cx="6258793" cy="447737"/>
            <a:chOff x="3956313" y="3558074"/>
            <a:chExt cx="6258793" cy="4477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52E3D4-A553-4EBA-B941-F8CE1BD3C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6313" y="3558074"/>
              <a:ext cx="4344006" cy="4477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29AB1C-4FB8-4FC1-A842-CD64E13AF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3682" y="3635067"/>
              <a:ext cx="1781424" cy="333422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DC1C-19AC-4F90-8BA9-0926A1E8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7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C1F443-C7A8-324B-8247-F1378E6EAD18}"/>
              </a:ext>
            </a:extLst>
          </p:cNvPr>
          <p:cNvSpPr/>
          <p:nvPr/>
        </p:nvSpPr>
        <p:spPr>
          <a:xfrm>
            <a:off x="791386" y="3116212"/>
            <a:ext cx="10515600" cy="326937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&amp; Uniqueness of MFE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35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MFE for Multi-Population LQ-MFG</a:t>
                </a:r>
              </a:p>
              <a:p>
                <a:r>
                  <a:rPr lang="en-US" dirty="0"/>
                  <a:t>Existence &amp; Uniqueness of MFE can be established under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controllable,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observable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35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2F1931-0BF5-4B8B-B6C0-79CE6654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25" y="3254390"/>
            <a:ext cx="9964541" cy="29150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78C4BB-AD0C-4D77-A19D-31FFCCFC3201}"/>
              </a:ext>
            </a:extLst>
          </p:cNvPr>
          <p:cNvGrpSpPr/>
          <p:nvPr/>
        </p:nvGrpSpPr>
        <p:grpSpPr>
          <a:xfrm>
            <a:off x="2383848" y="4629792"/>
            <a:ext cx="5737802" cy="2182815"/>
            <a:chOff x="2383848" y="4629792"/>
            <a:chExt cx="5737802" cy="2182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CA2423-98CC-4B0D-B0C9-43B4B9CA6209}"/>
                </a:ext>
              </a:extLst>
            </p:cNvPr>
            <p:cNvSpPr txBox="1"/>
            <p:nvPr/>
          </p:nvSpPr>
          <p:spPr>
            <a:xfrm>
              <a:off x="2567022" y="6350942"/>
              <a:ext cx="1777354" cy="46166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Linear terms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E67133-998A-4788-AF2A-F5A2B28E0E90}"/>
                </a:ext>
              </a:extLst>
            </p:cNvPr>
            <p:cNvSpPr/>
            <p:nvPr/>
          </p:nvSpPr>
          <p:spPr>
            <a:xfrm>
              <a:off x="5819198" y="4629792"/>
              <a:ext cx="2302452" cy="47150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0055B2-15DD-4572-9107-3A613DAEDEA9}"/>
                </a:ext>
              </a:extLst>
            </p:cNvPr>
            <p:cNvSpPr/>
            <p:nvPr/>
          </p:nvSpPr>
          <p:spPr>
            <a:xfrm>
              <a:off x="2383848" y="5172245"/>
              <a:ext cx="708601" cy="46655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8349CE-181A-4043-8ECC-7F46724F7D0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3091624" y="5689600"/>
              <a:ext cx="364075" cy="66134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C02331-3CA3-4789-9E96-A47229053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5547" y="5139394"/>
              <a:ext cx="2464453" cy="116823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72D566-4465-4B91-B62A-E51993FEE3F8}"/>
              </a:ext>
            </a:extLst>
          </p:cNvPr>
          <p:cNvGrpSpPr/>
          <p:nvPr/>
        </p:nvGrpSpPr>
        <p:grpSpPr>
          <a:xfrm>
            <a:off x="3289620" y="4608377"/>
            <a:ext cx="5746430" cy="2222479"/>
            <a:chOff x="3289620" y="4608377"/>
            <a:chExt cx="5746430" cy="22224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8B52A-991D-4B14-9E0A-35D4D220FDC8}"/>
                </a:ext>
              </a:extLst>
            </p:cNvPr>
            <p:cNvSpPr txBox="1"/>
            <p:nvPr/>
          </p:nvSpPr>
          <p:spPr>
            <a:xfrm>
              <a:off x="5819198" y="6369191"/>
              <a:ext cx="1777354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Offset terms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B8FD1F-0785-4C05-B666-7E6E24BB6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6950" y="5130679"/>
              <a:ext cx="1371600" cy="1220263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5FDD30-E9C9-4E20-AF01-FA14A2B8DBA4}"/>
                </a:ext>
              </a:extLst>
            </p:cNvPr>
            <p:cNvSpPr/>
            <p:nvPr/>
          </p:nvSpPr>
          <p:spPr>
            <a:xfrm>
              <a:off x="8450298" y="4608377"/>
              <a:ext cx="585752" cy="47150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3ECFDD-EC20-4BD9-919F-3FC5791279EF}"/>
                </a:ext>
              </a:extLst>
            </p:cNvPr>
            <p:cNvSpPr/>
            <p:nvPr/>
          </p:nvSpPr>
          <p:spPr>
            <a:xfrm>
              <a:off x="3289620" y="5178078"/>
              <a:ext cx="437829" cy="45729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9E84A4-FE60-458B-BA30-04FBC1C97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7449" y="5581650"/>
              <a:ext cx="2091749" cy="76929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F0D22D-57E9-42C9-8C28-92958AF9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&amp; Uniqueness of MFE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7813-B75F-4115-9400-72441573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204"/>
            <a:ext cx="10515600" cy="51468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Outline of Proof</a:t>
            </a:r>
          </a:p>
          <a:p>
            <a:r>
              <a:rPr lang="en-US" dirty="0"/>
              <a:t>Existence, uniqueness &amp; </a:t>
            </a:r>
            <a:r>
              <a:rPr lang="en-US" dirty="0" err="1"/>
              <a:t>affineness</a:t>
            </a:r>
            <a:r>
              <a:rPr lang="en-US" dirty="0"/>
              <a:t> of MF proved using probabilistic approach (Carmona and </a:t>
            </a:r>
            <a:r>
              <a:rPr lang="en-US" dirty="0" err="1"/>
              <a:t>Delarue</a:t>
            </a:r>
            <a:r>
              <a:rPr lang="en-US" dirty="0"/>
              <a:t>, 2018)</a:t>
            </a:r>
          </a:p>
          <a:p>
            <a:pPr lvl="1"/>
            <a:r>
              <a:rPr lang="en-US" dirty="0"/>
              <a:t>Leads to </a:t>
            </a:r>
            <a:r>
              <a:rPr lang="en-US" dirty="0" err="1"/>
              <a:t>Riccati</a:t>
            </a:r>
            <a:r>
              <a:rPr lang="en-US" dirty="0"/>
              <a:t> equation in standard form.</a:t>
            </a:r>
          </a:p>
          <a:p>
            <a:r>
              <a:rPr lang="en-US" dirty="0"/>
              <a:t>Equilibrium controller is solution to an LQ (</a:t>
            </a:r>
            <a:r>
              <a:rPr lang="en-US" i="1" dirty="0"/>
              <a:t>affine-)</a:t>
            </a:r>
            <a:r>
              <a:rPr lang="en-US" dirty="0"/>
              <a:t>tracking problem </a:t>
            </a:r>
          </a:p>
          <a:p>
            <a:pPr lvl="1"/>
            <a:r>
              <a:rPr lang="en-US" dirty="0"/>
              <a:t>proved using </a:t>
            </a:r>
            <a:r>
              <a:rPr lang="en-US" i="1" dirty="0"/>
              <a:t>stochastic maximum principle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u="sng" dirty="0"/>
              <a:t>Implications of Proposition 1</a:t>
            </a:r>
          </a:p>
          <a:p>
            <a:r>
              <a:rPr lang="en-US" dirty="0"/>
              <a:t>At Equilibrium:</a:t>
            </a:r>
          </a:p>
          <a:p>
            <a:pPr lvl="1"/>
            <a:r>
              <a:rPr lang="en-US" dirty="0"/>
              <a:t>MF has </a:t>
            </a:r>
            <a:r>
              <a:rPr lang="en-US" i="1" dirty="0"/>
              <a:t>deterministic affine </a:t>
            </a:r>
            <a:r>
              <a:rPr lang="en-US" dirty="0"/>
              <a:t>dynamics (offline computation)</a:t>
            </a:r>
          </a:p>
          <a:p>
            <a:pPr lvl="1"/>
            <a:r>
              <a:rPr lang="en-US" dirty="0"/>
              <a:t>Controller is causal, distributed and affine</a:t>
            </a:r>
          </a:p>
          <a:p>
            <a:r>
              <a:rPr lang="en-US" dirty="0"/>
              <a:t>Causal controller allows for RL in “Non-Stationary” setting</a:t>
            </a:r>
          </a:p>
          <a:p>
            <a:pPr lvl="1"/>
            <a:r>
              <a:rPr lang="en-US" dirty="0"/>
              <a:t>Major contribution of this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FC2C7-E36A-4B41-A53D-772A6F33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6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49D49F-AAF5-114E-B207-58E952EC4116}"/>
              </a:ext>
            </a:extLst>
          </p:cNvPr>
          <p:cNvSpPr/>
          <p:nvPr/>
        </p:nvSpPr>
        <p:spPr>
          <a:xfrm>
            <a:off x="838200" y="2719056"/>
            <a:ext cx="10515600" cy="377381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ε-Nash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Multi-Population MFG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→∞)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ε-Nash guarantee for MFE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17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4357B3-89EE-4463-BC9D-E4592109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4" y="2916068"/>
            <a:ext cx="10012172" cy="3372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5F5CD-DADF-4404-A0A2-8CA5296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4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ε-Nash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Outline of Proof</a:t>
                </a:r>
              </a:p>
              <a:p>
                <a:r>
                  <a:rPr lang="en-US" dirty="0"/>
                  <a:t>Proof relies on quantifying the “difference” between equilibrium MF and </a:t>
                </a:r>
                <a:r>
                  <a:rPr lang="en-US" i="1" dirty="0"/>
                  <a:t>empirical</a:t>
                </a:r>
                <a:r>
                  <a:rPr lang="en-US" dirty="0"/>
                  <a:t> MF</a:t>
                </a:r>
              </a:p>
              <a:p>
                <a:r>
                  <a:rPr lang="en-US" dirty="0"/>
                  <a:t>The steady state distribution of difference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Steady state distribution of Difference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u="sng" dirty="0"/>
              </a:p>
              <a:p>
                <a:pPr marL="0" indent="0">
                  <a:buNone/>
                </a:pPr>
                <a:r>
                  <a:rPr lang="en-US" u="sng" dirty="0"/>
                  <a:t>Implications of Theorem 2</a:t>
                </a:r>
              </a:p>
              <a:p>
                <a:r>
                  <a:rPr lang="en-US" dirty="0"/>
                  <a:t>MFE controllers are ε-Nash in finite population setting</a:t>
                </a:r>
              </a:p>
              <a:p>
                <a:r>
                  <a:rPr lang="en-US" dirty="0"/>
                  <a:t>The ε for agent in population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                                 </a:t>
                </a:r>
              </a:p>
              <a:p>
                <a:pPr marL="0" indent="0">
                  <a:buNone/>
                </a:pPr>
                <a:endParaRPr lang="en-US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8836AE-C565-4CFA-92FB-F3E2DA96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06" y="5052973"/>
            <a:ext cx="2600688" cy="562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8ACE-71D6-4802-B39B-A8AC46EA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9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RL algorithms for LQ-MFGs in literature</a:t>
                </a:r>
              </a:p>
              <a:p>
                <a:pPr lvl="1"/>
                <a:r>
                  <a:rPr lang="en-US" dirty="0"/>
                  <a:t>Deal with stationary equilibria</a:t>
                </a:r>
              </a:p>
              <a:p>
                <a:pPr lvl="1"/>
                <a:r>
                  <a:rPr lang="en-US" dirty="0"/>
                  <a:t>Single-population setting, and</a:t>
                </a:r>
              </a:p>
              <a:p>
                <a:pPr lvl="1"/>
                <a:r>
                  <a:rPr lang="en-US" dirty="0"/>
                  <a:t>Not </a:t>
                </a:r>
                <a:r>
                  <a:rPr lang="en-US" i="1" dirty="0"/>
                  <a:t>truly model-free </a:t>
                </a:r>
                <a:r>
                  <a:rPr lang="en-US" dirty="0"/>
                  <a:t>(model can be reconstructed)</a:t>
                </a:r>
              </a:p>
              <a:p>
                <a:r>
                  <a:rPr lang="en-US" dirty="0"/>
                  <a:t>Affine structure of MFE inspires a two-part RL algorithm</a:t>
                </a:r>
              </a:p>
              <a:p>
                <a:pPr lvl="1"/>
                <a:r>
                  <a:rPr lang="en-US" dirty="0"/>
                  <a:t>First part deals with linear components and second part with offsets</a:t>
                </a:r>
              </a:p>
              <a:p>
                <a:r>
                  <a:rPr lang="en-US" dirty="0"/>
                  <a:t>Each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unaware of its dynamics and cost function</a:t>
                </a:r>
              </a:p>
              <a:p>
                <a:r>
                  <a:rPr lang="en-US" i="1" dirty="0"/>
                  <a:t>Only</a:t>
                </a:r>
                <a:r>
                  <a:rPr lang="en-US" dirty="0"/>
                  <a:t> has access to noisy estimate of controller cost</a:t>
                </a:r>
              </a:p>
              <a:p>
                <a:r>
                  <a:rPr lang="en-US" dirty="0"/>
                  <a:t>Zero-order Stochastic Optimization (ZSO) based RL</a:t>
                </a:r>
              </a:p>
              <a:p>
                <a:pPr lvl="1"/>
                <a:r>
                  <a:rPr lang="en-US" dirty="0"/>
                  <a:t>Performs stochastic gradient descent</a:t>
                </a:r>
              </a:p>
              <a:p>
                <a:pPr lvl="1"/>
                <a:r>
                  <a:rPr lang="en-US" dirty="0"/>
                  <a:t>Computes</a:t>
                </a:r>
                <a:r>
                  <a:rPr lang="en-US" i="1" dirty="0"/>
                  <a:t> smoothed</a:t>
                </a:r>
                <a:r>
                  <a:rPr lang="en-US" dirty="0"/>
                  <a:t> gradient using noisy estimates of cost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086" t="-2073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6479F-9679-4447-A1BA-927C3F98A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3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82D8-E3C2-41E1-A3C5-C169BAA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F716-4389-4EA3-838F-632A32281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 on Linear-Quadratic Mean-Field Games (LQ-MFGs)</a:t>
            </a:r>
          </a:p>
          <a:p>
            <a:r>
              <a:rPr lang="en-US" dirty="0"/>
              <a:t>Multi-population LQ-MFGs</a:t>
            </a:r>
          </a:p>
          <a:p>
            <a:r>
              <a:rPr lang="en-US" dirty="0"/>
              <a:t>Mean-Field Equilibria (MFE)</a:t>
            </a:r>
          </a:p>
          <a:p>
            <a:pPr lvl="1"/>
            <a:r>
              <a:rPr lang="en-US" dirty="0"/>
              <a:t>Existence &amp; Uniqueness of (Non-stationary) MFE</a:t>
            </a:r>
          </a:p>
          <a:p>
            <a:pPr lvl="1"/>
            <a:r>
              <a:rPr lang="el-GR" dirty="0"/>
              <a:t>ε</a:t>
            </a:r>
            <a:r>
              <a:rPr lang="en-US" dirty="0"/>
              <a:t>-Nash guarantees for MFE</a:t>
            </a:r>
          </a:p>
          <a:p>
            <a:r>
              <a:rPr lang="en-US" dirty="0"/>
              <a:t>Reinforcement Learning (RL) Algorithm for MFE</a:t>
            </a:r>
          </a:p>
          <a:p>
            <a:pPr lvl="1"/>
            <a:r>
              <a:rPr lang="en-US" dirty="0"/>
              <a:t>Zero-order Stochastic Optimization (ZSO) based RL</a:t>
            </a:r>
          </a:p>
          <a:p>
            <a:pPr lvl="1"/>
            <a:r>
              <a:rPr lang="en-US" dirty="0"/>
              <a:t>Finite Sample guarantees for ZSO-RL algorithm</a:t>
            </a:r>
          </a:p>
          <a:p>
            <a:pPr lvl="1"/>
            <a:r>
              <a:rPr lang="en-US" dirty="0"/>
              <a:t>Numerical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F1E2B-2D11-407A-A7D3-E7C8B657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as Drifted-LQR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r>
                  <a:rPr lang="en-US" dirty="0"/>
                  <a:t>Due to Proposition 1 consider affine mean-fields,</a:t>
                </a:r>
              </a:p>
              <a:p>
                <a:r>
                  <a:rPr lang="en-US" dirty="0"/>
                  <a:t>Noise due to imperfect simulation</a:t>
                </a:r>
              </a:p>
              <a:p>
                <a:r>
                  <a:rPr lang="en-US" dirty="0"/>
                  <a:t>Define extended state of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                                        </a:t>
                </a:r>
              </a:p>
              <a:p>
                <a:r>
                  <a:rPr lang="en-US" dirty="0"/>
                  <a:t>The dynamics of extended state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cost of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(LQR with drift):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A29F0B-0257-4869-80BE-745D2E11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11" y="2696966"/>
            <a:ext cx="3324689" cy="371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E9060-C2DD-4CC2-9704-A6F1F0C9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08" y="3671860"/>
            <a:ext cx="3829584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F840F-25BA-48FA-899A-FB4A0F6D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606" y="4206737"/>
            <a:ext cx="6001588" cy="7621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6D1B37-E141-4076-86CD-4D44760DE239}"/>
              </a:ext>
            </a:extLst>
          </p:cNvPr>
          <p:cNvGrpSpPr/>
          <p:nvPr/>
        </p:nvGrpSpPr>
        <p:grpSpPr>
          <a:xfrm>
            <a:off x="8245470" y="1654038"/>
            <a:ext cx="2656390" cy="371527"/>
            <a:chOff x="8245470" y="1654038"/>
            <a:chExt cx="2656390" cy="371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E4269D-0E01-408F-ACAA-D90FBF32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5470" y="1654038"/>
              <a:ext cx="2158399" cy="3715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F2743B-12E8-41B9-8A3C-9C727F3C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07016" y="1710338"/>
              <a:ext cx="219106" cy="2476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F1C643-545F-4597-B565-B00DE87FA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77965" y="1709738"/>
              <a:ext cx="323895" cy="25721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28E1EB4-5FFB-4BD8-9F4B-7E6B50668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48" y="5749840"/>
            <a:ext cx="6601746" cy="9240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F3C01-A9ED-4345-8EC3-C6AE640C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as Drifted-LQR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Search in set of affine controllers </a:t>
                </a:r>
                <a:r>
                  <a:rPr lang="en-US" sz="2400" i="1" dirty="0" err="1"/>
                  <a:t>w.l.o.g</a:t>
                </a:r>
                <a:r>
                  <a:rPr lang="en-US" sz="2400" i="1" dirty="0"/>
                  <a:t>.:</a:t>
                </a:r>
                <a:endParaRPr lang="en-US" sz="2400" dirty="0"/>
              </a:p>
              <a:p>
                <a:endParaRPr lang="en-US" sz="2000" dirty="0"/>
              </a:p>
              <a:p>
                <a:r>
                  <a:rPr lang="en-US" sz="2400" dirty="0"/>
                  <a:t>Cost under affine controller:</a:t>
                </a:r>
              </a:p>
              <a:p>
                <a:endParaRPr lang="en-US" dirty="0"/>
              </a:p>
              <a:p>
                <a:r>
                  <a:rPr lang="en-US" sz="2400" dirty="0"/>
                  <a:t>If the control offset and dynamics offset are 0: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argmin</a:t>
                </a:r>
                <a:r>
                  <a:rPr lang="en-US" sz="2400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2400" dirty="0"/>
                  <a:t>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Hence, the linear and offset terms can be learned in a decoupled manner and independently</a:t>
                </a:r>
              </a:p>
              <a:p>
                <a:r>
                  <a:rPr lang="en-US" sz="2400" dirty="0"/>
                  <a:t>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) satisfies local smoothness, </a:t>
                </a:r>
                <a:r>
                  <a:rPr lang="en-US" sz="2400" dirty="0" err="1"/>
                  <a:t>Lipschitzness</a:t>
                </a:r>
                <a:r>
                  <a:rPr lang="en-US" sz="2400" dirty="0"/>
                  <a:t> and gradient domination (strong convexity)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812" t="-1746" b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598418E-62F2-4BC4-98CA-3463DC6D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62" y="2033593"/>
            <a:ext cx="2806481" cy="3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C77AF-5265-4745-860F-2DC3D322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39" y="2993264"/>
            <a:ext cx="7140729" cy="342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63464-4A65-4F70-AD09-9A722BDA8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172" y="3871347"/>
            <a:ext cx="4395977" cy="3536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EF3E7-3DCA-42B0-B37D-FD4EE70C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1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r>
                  <a:rPr lang="en-US" dirty="0"/>
                  <a:t>The RL algorithm is divided into two parts for each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first part estimates linear terms  </a:t>
                </a:r>
              </a:p>
              <a:p>
                <a:pPr lvl="1"/>
                <a:r>
                  <a:rPr lang="en-US" dirty="0"/>
                  <a:t>second part estimates offset terms</a:t>
                </a:r>
              </a:p>
              <a:p>
                <a:r>
                  <a:rPr lang="en-US" dirty="0"/>
                  <a:t>In both parts, each agent uses ZSO to estimate controller parameters</a:t>
                </a:r>
              </a:p>
              <a:p>
                <a:r>
                  <a:rPr lang="en-US" dirty="0"/>
                  <a:t>Centralized simulator computes the mean-field under the set of controllers</a:t>
                </a:r>
              </a:p>
              <a:p>
                <a:r>
                  <a:rPr lang="en-US" dirty="0"/>
                  <a:t>First part deals with linear terms in controllers and mean-fields </a:t>
                </a:r>
              </a:p>
              <a:p>
                <a:pPr lvl="1"/>
                <a:r>
                  <a:rPr lang="en-US" dirty="0"/>
                  <a:t>MF offset is 0 if controller offset is 0</a:t>
                </a:r>
              </a:p>
              <a:p>
                <a:r>
                  <a:rPr lang="en-US" dirty="0"/>
                  <a:t>Second part deals with offset terms in the controllers and mean-fields</a:t>
                </a:r>
              </a:p>
              <a:p>
                <a:pPr lvl="1"/>
                <a:r>
                  <a:rPr lang="en-US" dirty="0"/>
                  <a:t>MF offset changes as a result of changing controller offset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043" t="-2120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28CD1-496E-4385-A4A2-ABD22296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8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r>
                  <a:rPr lang="en-US" dirty="0"/>
                  <a:t>Simulator simulates the behavior of a </a:t>
                </a:r>
                <a:r>
                  <a:rPr lang="en-US" i="1" dirty="0"/>
                  <a:t>single agent</a:t>
                </a:r>
                <a:r>
                  <a:rPr lang="en-US" dirty="0"/>
                  <a:t> in each population as an estimate for the mean-field</a:t>
                </a:r>
              </a:p>
              <a:p>
                <a:r>
                  <a:rPr lang="en-US" dirty="0"/>
                  <a:t>Under controller      the mean-field of population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</a:t>
                </a:r>
              </a:p>
              <a:p>
                <a:endParaRPr lang="en-US" sz="4400" dirty="0"/>
              </a:p>
              <a:p>
                <a:r>
                  <a:rPr lang="en-US" dirty="0"/>
                  <a:t>In first part of algorithm, linear controller (control offset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As a result, linear mean-field:</a:t>
                </a:r>
              </a:p>
              <a:p>
                <a:endParaRPr lang="en-US" sz="2400" dirty="0"/>
              </a:p>
              <a:p>
                <a:r>
                  <a:rPr lang="en-US" dirty="0"/>
                  <a:t>In second part of algorithm, the controller is affine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As a result, affine mean-field: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043" t="-212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69408E-7D75-4563-91AF-3D1DE26C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02" y="2528863"/>
            <a:ext cx="323895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A1DF3-9B75-4789-B819-83F07B6E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760" y="2987620"/>
            <a:ext cx="4334480" cy="7811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F9F6C-13CF-4425-B3EB-DB7A47C0F099}"/>
              </a:ext>
            </a:extLst>
          </p:cNvPr>
          <p:cNvGrpSpPr/>
          <p:nvPr/>
        </p:nvGrpSpPr>
        <p:grpSpPr>
          <a:xfrm>
            <a:off x="4308470" y="4694184"/>
            <a:ext cx="2158399" cy="371527"/>
            <a:chOff x="4308470" y="4694184"/>
            <a:chExt cx="2158399" cy="3715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0BEB24-9B90-442D-83C6-D8635633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8470" y="4694184"/>
              <a:ext cx="2158399" cy="3715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CD7099-4BEB-4664-9C07-E0823C4B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4762348"/>
              <a:ext cx="323895" cy="25721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7B712B-0A8F-4D3F-8238-65B561E6BEC2}"/>
              </a:ext>
            </a:extLst>
          </p:cNvPr>
          <p:cNvGrpSpPr/>
          <p:nvPr/>
        </p:nvGrpSpPr>
        <p:grpSpPr>
          <a:xfrm>
            <a:off x="4059474" y="6049885"/>
            <a:ext cx="2656390" cy="371527"/>
            <a:chOff x="8245470" y="1654038"/>
            <a:chExt cx="2656390" cy="371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C505A1-F706-42F7-8C43-715B162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5470" y="1654038"/>
              <a:ext cx="2158399" cy="3715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25CD6E-39A6-4EA2-A3CB-75E130D2D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07016" y="1710338"/>
              <a:ext cx="219106" cy="24768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EA452A-7487-4F93-9A55-C7A07A59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77965" y="1709738"/>
              <a:ext cx="323895" cy="257211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FD0A7-375B-416F-89BE-971DE2F9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00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r>
              <a:rPr lang="en-US" dirty="0"/>
              <a:t>ZSO based RL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E923C-3643-4EE5-BAC7-72E1D2B9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313" y="1603375"/>
            <a:ext cx="8056474" cy="4889500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DAD43A-2A64-45B0-BEC7-6EC6412875BE}"/>
              </a:ext>
            </a:extLst>
          </p:cNvPr>
          <p:cNvGrpSpPr/>
          <p:nvPr/>
        </p:nvGrpSpPr>
        <p:grpSpPr>
          <a:xfrm>
            <a:off x="9918700" y="4165600"/>
            <a:ext cx="2482850" cy="1885950"/>
            <a:chOff x="9918700" y="4165600"/>
            <a:chExt cx="2482850" cy="1885950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BB1BD30-F94B-4C82-8B0D-52632B462C7E}"/>
                </a:ext>
              </a:extLst>
            </p:cNvPr>
            <p:cNvSpPr/>
            <p:nvPr/>
          </p:nvSpPr>
          <p:spPr>
            <a:xfrm>
              <a:off x="9918700" y="4165600"/>
              <a:ext cx="336550" cy="1885950"/>
            </a:xfrm>
            <a:prstGeom prst="rightBrace">
              <a:avLst>
                <a:gd name="adj1" fmla="val 63050"/>
                <a:gd name="adj2" fmla="val 51618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0BDFC-60BB-4487-98D5-5AB896ACEFB1}"/>
                </a:ext>
              </a:extLst>
            </p:cNvPr>
            <p:cNvSpPr txBox="1"/>
            <p:nvPr/>
          </p:nvSpPr>
          <p:spPr>
            <a:xfrm>
              <a:off x="10382250" y="4923909"/>
              <a:ext cx="20193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Estimating Offset Terms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595D6-33D0-4FED-9E09-82E557725BD2}"/>
              </a:ext>
            </a:extLst>
          </p:cNvPr>
          <p:cNvGrpSpPr/>
          <p:nvPr/>
        </p:nvGrpSpPr>
        <p:grpSpPr>
          <a:xfrm>
            <a:off x="9899650" y="2279650"/>
            <a:ext cx="2533650" cy="1885950"/>
            <a:chOff x="9899650" y="2279650"/>
            <a:chExt cx="2533650" cy="188595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32ED629-8355-423E-9239-846C1ED81828}"/>
                </a:ext>
              </a:extLst>
            </p:cNvPr>
            <p:cNvSpPr/>
            <p:nvPr/>
          </p:nvSpPr>
          <p:spPr>
            <a:xfrm>
              <a:off x="9899650" y="2279650"/>
              <a:ext cx="336550" cy="1885950"/>
            </a:xfrm>
            <a:prstGeom prst="rightBrace">
              <a:avLst>
                <a:gd name="adj1" fmla="val 63050"/>
                <a:gd name="adj2" fmla="val 51618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EFF35-2EF2-4402-B0CF-E252E4FCC539}"/>
                </a:ext>
              </a:extLst>
            </p:cNvPr>
            <p:cNvSpPr txBox="1"/>
            <p:nvPr/>
          </p:nvSpPr>
          <p:spPr>
            <a:xfrm>
              <a:off x="10388600" y="3022600"/>
              <a:ext cx="2044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Estimating Linear Terms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001C6-D12F-448C-9436-4B8267F9DFB5}"/>
              </a:ext>
            </a:extLst>
          </p:cNvPr>
          <p:cNvGrpSpPr/>
          <p:nvPr/>
        </p:nvGrpSpPr>
        <p:grpSpPr>
          <a:xfrm>
            <a:off x="7600950" y="2794000"/>
            <a:ext cx="2603500" cy="908050"/>
            <a:chOff x="7600950" y="2794000"/>
            <a:chExt cx="2603500" cy="908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89C52B6-3A57-4C44-BE6C-56A1AB7D55CD}"/>
                    </a:ext>
                  </a:extLst>
                </p:cNvPr>
                <p:cNvSpPr txBox="1"/>
                <p:nvPr/>
              </p:nvSpPr>
              <p:spPr>
                <a:xfrm>
                  <a:off x="7931150" y="2794000"/>
                  <a:ext cx="22733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F0"/>
                      </a:solidFill>
                    </a:rPr>
                    <a:t>ZSO updates linear controller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89C52B6-3A57-4C44-BE6C-56A1AB7D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150" y="2794000"/>
                  <a:ext cx="22733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145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C78F83B0-4F4E-4E09-B5AF-F88EE198385C}"/>
                </a:ext>
              </a:extLst>
            </p:cNvPr>
            <p:cNvSpPr/>
            <p:nvPr/>
          </p:nvSpPr>
          <p:spPr>
            <a:xfrm>
              <a:off x="7600950" y="2794000"/>
              <a:ext cx="244475" cy="908050"/>
            </a:xfrm>
            <a:prstGeom prst="rightBrace">
              <a:avLst>
                <a:gd name="adj1" fmla="val 20059"/>
                <a:gd name="adj2" fmla="val 26443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70B1A-DE4C-4F04-89D9-3B732397589D}"/>
              </a:ext>
            </a:extLst>
          </p:cNvPr>
          <p:cNvGrpSpPr/>
          <p:nvPr/>
        </p:nvGrpSpPr>
        <p:grpSpPr>
          <a:xfrm>
            <a:off x="7623175" y="3558738"/>
            <a:ext cx="2552700" cy="646331"/>
            <a:chOff x="7623175" y="3558738"/>
            <a:chExt cx="2552700" cy="646331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FBE4FC8F-6373-47A0-A6A3-ED1951598EBA}"/>
                </a:ext>
              </a:extLst>
            </p:cNvPr>
            <p:cNvSpPr/>
            <p:nvPr/>
          </p:nvSpPr>
          <p:spPr>
            <a:xfrm>
              <a:off x="7623175" y="3702050"/>
              <a:ext cx="244475" cy="285750"/>
            </a:xfrm>
            <a:prstGeom prst="rightBrace">
              <a:avLst>
                <a:gd name="adj1" fmla="val 20059"/>
                <a:gd name="adj2" fmla="val 51618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8A121D-8B9F-4E3C-8371-7C92E46A91DB}"/>
                </a:ext>
              </a:extLst>
            </p:cNvPr>
            <p:cNvSpPr txBox="1"/>
            <p:nvPr/>
          </p:nvSpPr>
          <p:spPr>
            <a:xfrm>
              <a:off x="7902575" y="3558738"/>
              <a:ext cx="2273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Simulator updates linear MF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52115C-5415-4994-95C9-C279A18E5494}"/>
              </a:ext>
            </a:extLst>
          </p:cNvPr>
          <p:cNvGrpSpPr/>
          <p:nvPr/>
        </p:nvGrpSpPr>
        <p:grpSpPr>
          <a:xfrm>
            <a:off x="7600950" y="4617819"/>
            <a:ext cx="2603500" cy="908050"/>
            <a:chOff x="7600950" y="4617819"/>
            <a:chExt cx="2603500" cy="908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BBC9C5-8C97-473C-8C32-9953E8C162DB}"/>
                    </a:ext>
                  </a:extLst>
                </p:cNvPr>
                <p:cNvSpPr txBox="1"/>
                <p:nvPr/>
              </p:nvSpPr>
              <p:spPr>
                <a:xfrm>
                  <a:off x="7931150" y="4617819"/>
                  <a:ext cx="22733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C000"/>
                      </a:solidFill>
                    </a:rPr>
                    <a:t>ZSO updates control offset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BBC9C5-8C97-473C-8C32-9953E8C16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150" y="4617819"/>
                  <a:ext cx="227330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145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14474F7F-1B78-465B-B7AA-B994A0BFBC23}"/>
                </a:ext>
              </a:extLst>
            </p:cNvPr>
            <p:cNvSpPr/>
            <p:nvPr/>
          </p:nvSpPr>
          <p:spPr>
            <a:xfrm>
              <a:off x="7600950" y="4617819"/>
              <a:ext cx="244475" cy="908050"/>
            </a:xfrm>
            <a:prstGeom prst="rightBrace">
              <a:avLst>
                <a:gd name="adj1" fmla="val 20059"/>
                <a:gd name="adj2" fmla="val 26443"/>
              </a:avLst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605D3D-08FE-4DEB-A48A-7D5FCD629CC8}"/>
              </a:ext>
            </a:extLst>
          </p:cNvPr>
          <p:cNvGrpSpPr/>
          <p:nvPr/>
        </p:nvGrpSpPr>
        <p:grpSpPr>
          <a:xfrm>
            <a:off x="7623175" y="5382557"/>
            <a:ext cx="2552700" cy="646331"/>
            <a:chOff x="7623175" y="5382557"/>
            <a:chExt cx="2552700" cy="646331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91C91B79-FE7E-4472-9299-A139230352D9}"/>
                </a:ext>
              </a:extLst>
            </p:cNvPr>
            <p:cNvSpPr/>
            <p:nvPr/>
          </p:nvSpPr>
          <p:spPr>
            <a:xfrm>
              <a:off x="7623175" y="5525869"/>
              <a:ext cx="244475" cy="285750"/>
            </a:xfrm>
            <a:prstGeom prst="rightBrace">
              <a:avLst>
                <a:gd name="adj1" fmla="val 20059"/>
                <a:gd name="adj2" fmla="val 51618"/>
              </a:avLst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B3709-8BFF-4773-BBCD-ACA8F191F923}"/>
                </a:ext>
              </a:extLst>
            </p:cNvPr>
            <p:cNvSpPr txBox="1"/>
            <p:nvPr/>
          </p:nvSpPr>
          <p:spPr>
            <a:xfrm>
              <a:off x="7902575" y="5382557"/>
              <a:ext cx="2273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Simulator updates MF offset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BD877A6-C60C-4D3B-9855-896E8147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5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en-US" dirty="0"/>
              <a:t>ZSO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BF713F-F603-4675-B781-9C7C401C3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9950" y="2263577"/>
                <a:ext cx="7505700" cy="3941763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ZSO pseudocode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Initialize x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457200" lvl="1" indent="0">
                  <a:buNone/>
                </a:pPr>
                <a:r>
                  <a:rPr lang="en-US" i="1" dirty="0">
                    <a:latin typeface="Consolas" panose="020B0609020204030204" pitchFamily="49" charset="0"/>
                  </a:rPr>
                  <a:t>\\ Generate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>
                    <a:latin typeface="Consolas" panose="020B0609020204030204" pitchFamily="49" charset="0"/>
                  </a:rPr>
                  <a:t> perturbations with norm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dirty="0">
                    <a:latin typeface="Consolas" panose="020B0609020204030204" pitchFamily="49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   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∈{1,…,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dirty="0">
                    <a:latin typeface="Consolas" panose="020B0609020204030204" pitchFamily="49" charset="0"/>
                  </a:rPr>
                  <a:t>Compute smoothed gradient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BF713F-F603-4675-B781-9C7C401C3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9950" y="2263577"/>
                <a:ext cx="7505700" cy="3941763"/>
              </a:xfrm>
              <a:blipFill>
                <a:blip r:embed="rId2"/>
                <a:stretch>
                  <a:fillRect l="-1541" t="-2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9DA79F8-F884-444B-AD9A-923F0EBF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95" y="4063761"/>
            <a:ext cx="462006" cy="440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DB2397-C0E9-424C-9CA7-91264D6641C7}"/>
                  </a:ext>
                </a:extLst>
              </p:cNvPr>
              <p:cNvSpPr txBox="1"/>
              <p:nvPr/>
            </p:nvSpPr>
            <p:spPr>
              <a:xfrm>
                <a:off x="781050" y="1238935"/>
                <a:ext cx="105727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ZSO is a stochastic gradient descent algorithm (SGD)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SGD is performed using smoothed gradient of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DB2397-C0E9-424C-9CA7-91264D66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238935"/>
                <a:ext cx="10572750" cy="954107"/>
              </a:xfrm>
              <a:prstGeom prst="rect">
                <a:avLst/>
              </a:prstGeom>
              <a:blipFill>
                <a:blip r:embed="rId4"/>
                <a:stretch>
                  <a:fillRect l="-1079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9C829C-05D5-488F-B03D-6E779ACD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8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Multi-Population MFGs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BF713F-F603-4675-B781-9C7C401C3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8924"/>
                <a:ext cx="10515600" cy="46704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Parameters of ZSO:</a:t>
                </a:r>
              </a:p>
              <a:p>
                <a:pPr lvl="1"/>
                <a:r>
                  <a:rPr lang="en-US" dirty="0"/>
                  <a:t>The perturbation norm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(smoothing radius)</a:t>
                </a:r>
              </a:p>
              <a:p>
                <a:pPr lvl="1"/>
                <a:r>
                  <a:rPr lang="en-US" dirty="0"/>
                  <a:t>The number of perturbations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(minibatch size)</a:t>
                </a:r>
              </a:p>
              <a:p>
                <a:pPr lvl="1"/>
                <a:r>
                  <a:rPr lang="en-US" dirty="0"/>
                  <a:t>The learning rate is denoted by </a:t>
                </a:r>
                <a:r>
                  <a:rPr lang="el-GR" dirty="0"/>
                  <a:t>η</a:t>
                </a:r>
                <a:endParaRPr lang="en-US" dirty="0"/>
              </a:p>
              <a:p>
                <a:pPr lvl="1"/>
                <a:r>
                  <a:rPr lang="en-US" dirty="0"/>
                  <a:t>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decreases bias but increases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is reduced by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Learning rate </a:t>
                </a:r>
                <a:r>
                  <a:rPr lang="el-GR" dirty="0"/>
                  <a:t>η</a:t>
                </a:r>
                <a:r>
                  <a:rPr lang="en-US" dirty="0"/>
                  <a:t> tradeoff between stability and speed</a:t>
                </a:r>
              </a:p>
              <a:p>
                <a:r>
                  <a:rPr lang="en-US" dirty="0"/>
                  <a:t>Better convergence of ZSO (ideally) for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BF713F-F603-4675-B781-9C7C401C3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8924"/>
                <a:ext cx="10515600" cy="4670425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8613A-B33F-4984-93F8-5964CA0B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4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FCCCF-72AD-6542-A20F-2ACD8F3900FB}"/>
              </a:ext>
            </a:extLst>
          </p:cNvPr>
          <p:cNvSpPr/>
          <p:nvPr/>
        </p:nvSpPr>
        <p:spPr>
          <a:xfrm>
            <a:off x="4667642" y="1511301"/>
            <a:ext cx="7359258" cy="4648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683B9-3A72-4B81-9734-CC294E3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Finite Sample guarantees for ZSO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535" y="1329135"/>
                <a:ext cx="4182415" cy="53328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Finite sample convergence for ZSO in </a:t>
                </a:r>
                <a:r>
                  <a:rPr lang="en-US" sz="2400" i="1" dirty="0"/>
                  <a:t>first</a:t>
                </a:r>
                <a:r>
                  <a:rPr lang="en-US" sz="2400" dirty="0"/>
                  <a:t> part of Algorithm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Specifies values for,</a:t>
                </a:r>
              </a:p>
              <a:p>
                <a:pPr lvl="1"/>
                <a:r>
                  <a:rPr lang="en-US" sz="2000" dirty="0"/>
                  <a:t>Number of iterations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Smoothing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Mini-batch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400" dirty="0"/>
              </a:p>
              <a:p>
                <a:r>
                  <a:rPr lang="en-US" sz="2400" dirty="0"/>
                  <a:t>Depends on properties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Corollary of results from (Malik et al., 2019) and (Fu et. Al., 2020)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535" y="1329135"/>
                <a:ext cx="4182415" cy="5332810"/>
              </a:xfrm>
              <a:blipFill>
                <a:blip r:embed="rId2"/>
                <a:stretch>
                  <a:fillRect l="-2121" t="-1900" r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8FB595-668B-4211-ABFC-06E4787A4874}"/>
              </a:ext>
            </a:extLst>
          </p:cNvPr>
          <p:cNvGrpSpPr/>
          <p:nvPr/>
        </p:nvGrpSpPr>
        <p:grpSpPr>
          <a:xfrm>
            <a:off x="4826000" y="1623218"/>
            <a:ext cx="7086209" cy="4268788"/>
            <a:chOff x="1750365" y="2199591"/>
            <a:chExt cx="7086209" cy="42687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1B0EAB-B0DA-4F67-8819-8C65E3BFD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365" y="2199591"/>
              <a:ext cx="6796736" cy="42383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9DB2F1-CEFC-494F-838C-A524A781D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8052" y="6153150"/>
              <a:ext cx="308522" cy="31522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73FF2-0A8C-40A5-AD88-69B0A718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37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CDB8FE-AA4E-F640-9A8D-F3528AA2E2F7}"/>
              </a:ext>
            </a:extLst>
          </p:cNvPr>
          <p:cNvSpPr/>
          <p:nvPr/>
        </p:nvSpPr>
        <p:spPr>
          <a:xfrm>
            <a:off x="4864100" y="1133100"/>
            <a:ext cx="7112000" cy="544947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683B9-3A72-4B81-9734-CC294E3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81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Finite Sample guarantees for ZSO (Offset)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7592B71-ACD1-4C03-AEC4-E01AB9590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899" y="1133099"/>
                <a:ext cx="4437852" cy="5449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Finite sample convergence for ZSO in </a:t>
                </a:r>
                <a:r>
                  <a:rPr lang="en-US" sz="2400" i="1" dirty="0"/>
                  <a:t>second</a:t>
                </a:r>
                <a:r>
                  <a:rPr lang="en-US" sz="2400" dirty="0"/>
                  <a:t> part of Algorithm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Specifies values for</a:t>
                </a:r>
              </a:p>
              <a:p>
                <a:pPr lvl="1"/>
                <a:r>
                  <a:rPr lang="en-US" sz="2000" dirty="0"/>
                  <a:t>Number of iterations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Smoothing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Mini-batch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Depends on properties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Provides convergence of controller to arbitrary threshold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7592B71-ACD1-4C03-AEC4-E01AB9590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99" y="1133099"/>
                <a:ext cx="4437852" cy="5449469"/>
              </a:xfrm>
              <a:prstGeom prst="rect">
                <a:avLst/>
              </a:prstGeom>
              <a:blipFill>
                <a:blip r:embed="rId2"/>
                <a:stretch>
                  <a:fillRect l="-1709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B8B284-4B57-485B-A72C-35718BCF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1237214"/>
            <a:ext cx="6787751" cy="52143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FAD47-74F5-4BE4-805B-ADA25409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7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3B9-3A72-4B81-9734-CC294E3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81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Finite Sample guarantees for ZSO (Offset)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3252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 to prove convergence of SGD due to</a:t>
                </a:r>
              </a:p>
              <a:p>
                <a:pPr lvl="1"/>
                <a:r>
                  <a:rPr lang="en-US" dirty="0"/>
                  <a:t>Non-convexity of set of feasible controllers</a:t>
                </a:r>
              </a:p>
              <a:p>
                <a:pPr marL="0" indent="0">
                  <a:buNone/>
                </a:pPr>
                <a:r>
                  <a:rPr lang="en-US" u="sng"/>
                  <a:t>Outline </a:t>
                </a:r>
                <a:r>
                  <a:rPr lang="en-US" u="sng" dirty="0"/>
                  <a:t>of Proof</a:t>
                </a:r>
                <a:endParaRPr lang="en-US" dirty="0"/>
              </a:p>
              <a:p>
                <a:r>
                  <a:rPr lang="en-US" dirty="0"/>
                  <a:t>Start by defining sub-level sets dependent on initial cost </a:t>
                </a:r>
              </a:p>
              <a:p>
                <a:r>
                  <a:rPr lang="en-US" dirty="0"/>
                  <a:t>Prove “local” smoothness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Lipschitzness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strong convexity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properties of cost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inside sub-level sets</a:t>
                </a:r>
              </a:p>
              <a:p>
                <a:r>
                  <a:rPr lang="en-US" dirty="0"/>
                  <a:t>Quantify error between </a:t>
                </a:r>
                <a:r>
                  <a:rPr lang="en-US" i="1" dirty="0"/>
                  <a:t>smoothed</a:t>
                </a:r>
                <a:r>
                  <a:rPr lang="en-US" dirty="0"/>
                  <a:t> gradient and exact gradient inside sub-level sets</a:t>
                </a:r>
              </a:p>
              <a:p>
                <a:r>
                  <a:rPr lang="en-US" dirty="0"/>
                  <a:t>Compute bound on </a:t>
                </a:r>
                <a:r>
                  <a:rPr lang="en-US" dirty="0" err="1"/>
                  <a:t>stepsize</a:t>
                </a:r>
                <a:r>
                  <a:rPr lang="en-US" dirty="0"/>
                  <a:t> to ensure local smoothness</a:t>
                </a:r>
              </a:p>
              <a:p>
                <a:r>
                  <a:rPr lang="en-US" dirty="0"/>
                  <a:t>Convergence follows due to strong convexity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325269"/>
              </a:xfrm>
              <a:blipFill>
                <a:blip r:embed="rId2"/>
                <a:stretch>
                  <a:fillRect l="-1217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809C-AECA-4EC6-AB6D-A461DD3D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1C1D3-1EBD-4D5E-A9C5-7AFDBABE7FB9}"/>
              </a:ext>
            </a:extLst>
          </p:cNvPr>
          <p:cNvSpPr txBox="1">
            <a:spLocks/>
          </p:cNvSpPr>
          <p:nvPr/>
        </p:nvSpPr>
        <p:spPr>
          <a:xfrm>
            <a:off x="617523" y="2461338"/>
            <a:ext cx="6093849" cy="15102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To enable a large number of heterogeneous strategic agents to learn </a:t>
            </a:r>
            <a:r>
              <a:rPr lang="en-US" sz="2400" i="1" dirty="0"/>
              <a:t>consensus</a:t>
            </a:r>
            <a:r>
              <a:rPr lang="en-US" sz="2400" dirty="0"/>
              <a:t> or </a:t>
            </a:r>
            <a:r>
              <a:rPr lang="en-US" sz="2400" i="1" dirty="0"/>
              <a:t>formation-control</a:t>
            </a:r>
            <a:r>
              <a:rPr lang="en-US" sz="2400" dirty="0"/>
              <a:t> behaviors in a </a:t>
            </a:r>
            <a:r>
              <a:rPr lang="en-US" sz="2400" b="1" dirty="0">
                <a:solidFill>
                  <a:srgbClr val="C00000"/>
                </a:solidFill>
              </a:rPr>
              <a:t>model-free </a:t>
            </a:r>
            <a:r>
              <a:rPr lang="en-US" sz="2400" dirty="0"/>
              <a:t>manner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098132-3690-45F3-B250-888445DA6FA4}"/>
              </a:ext>
            </a:extLst>
          </p:cNvPr>
          <p:cNvSpPr txBox="1">
            <a:spLocks/>
          </p:cNvSpPr>
          <p:nvPr/>
        </p:nvSpPr>
        <p:spPr>
          <a:xfrm>
            <a:off x="343230" y="4038143"/>
            <a:ext cx="6406241" cy="6847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Scientific Contributions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7939EB-01A7-418C-AAD9-BABD43E7372A}"/>
              </a:ext>
            </a:extLst>
          </p:cNvPr>
          <p:cNvSpPr txBox="1">
            <a:spLocks/>
          </p:cNvSpPr>
          <p:nvPr/>
        </p:nvSpPr>
        <p:spPr>
          <a:xfrm>
            <a:off x="630322" y="4770078"/>
            <a:ext cx="10515599" cy="86756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Development of a learning algorithm for mean-field games based on </a:t>
            </a:r>
            <a:r>
              <a:rPr lang="en-US" sz="2400" b="1" dirty="0">
                <a:solidFill>
                  <a:srgbClr val="C00000"/>
                </a:solidFill>
              </a:rPr>
              <a:t>zero-order stochastic optimization </a:t>
            </a:r>
            <a:r>
              <a:rPr lang="en-US" sz="2400" dirty="0"/>
              <a:t>techniques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A9B4E-4656-4786-9C26-D1A4433B06A6}"/>
              </a:ext>
            </a:extLst>
          </p:cNvPr>
          <p:cNvSpPr txBox="1"/>
          <p:nvPr/>
        </p:nvSpPr>
        <p:spPr>
          <a:xfrm>
            <a:off x="7800801" y="654822"/>
            <a:ext cx="362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Strategic agents in heterogeneous populations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E709E-E263-452A-A015-1905E013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02" y="1195755"/>
            <a:ext cx="4223384" cy="2812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00AEBE-93B5-42FA-B3D4-C62DD1954C36}"/>
              </a:ext>
            </a:extLst>
          </p:cNvPr>
          <p:cNvSpPr txBox="1">
            <a:spLocks/>
          </p:cNvSpPr>
          <p:nvPr/>
        </p:nvSpPr>
        <p:spPr>
          <a:xfrm>
            <a:off x="617524" y="1268541"/>
            <a:ext cx="6010721" cy="117071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Modern battlefield scenarios require many </a:t>
            </a:r>
            <a:r>
              <a:rPr lang="en-US" sz="2400" i="1" dirty="0"/>
              <a:t>heterogeneous</a:t>
            </a:r>
            <a:r>
              <a:rPr lang="en-US" sz="2400" dirty="0"/>
              <a:t> agents to learn via interaction with the battlefield environment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2A264E-B90D-405F-B410-37EE823F6F3E}"/>
              </a:ext>
            </a:extLst>
          </p:cNvPr>
          <p:cNvSpPr txBox="1">
            <a:spLocks/>
          </p:cNvSpPr>
          <p:nvPr/>
        </p:nvSpPr>
        <p:spPr>
          <a:xfrm>
            <a:off x="616369" y="5699490"/>
            <a:ext cx="11110017" cy="86756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Demonstrate that multi-agent reinforcement learning in large, heterogeneous populations can be effectively addressed within the framework of mean-field games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BB551E-DAC1-804D-9B98-2D18BE046842}"/>
              </a:ext>
            </a:extLst>
          </p:cNvPr>
          <p:cNvSpPr txBox="1">
            <a:spLocks/>
          </p:cNvSpPr>
          <p:nvPr/>
        </p:nvSpPr>
        <p:spPr>
          <a:xfrm>
            <a:off x="368300" y="11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F80EA-B529-4E97-9E88-C6265664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1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E8C1C6-8268-2144-80A5-F1DE8F7CF512}"/>
              </a:ext>
            </a:extLst>
          </p:cNvPr>
          <p:cNvSpPr/>
          <p:nvPr/>
        </p:nvSpPr>
        <p:spPr>
          <a:xfrm>
            <a:off x="5562600" y="1066668"/>
            <a:ext cx="6477000" cy="579133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683B9-3A72-4B81-9734-CC294E3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81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Finite Sample guarantees for ZSO-RL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719" y="1253330"/>
                <a:ext cx="5326516" cy="528081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Finite sample convergence for RL algorithm:</a:t>
                </a:r>
              </a:p>
              <a:p>
                <a:pPr lvl="1"/>
                <a:r>
                  <a:rPr lang="en-US" sz="2000" dirty="0"/>
                  <a:t>Under standard assumptions in MFE lit. (Zaman et al., 2020b: Saldi et al., 2018).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Specifies values for</a:t>
                </a:r>
              </a:p>
              <a:p>
                <a:pPr lvl="1"/>
                <a:r>
                  <a:rPr lang="en-US" sz="2000" dirty="0"/>
                  <a:t>Number of iterations of first and second parts of algo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Convergence and confidence bounds for ZSO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400" dirty="0"/>
              </a:p>
              <a:p>
                <a:r>
                  <a:rPr lang="en-US" sz="2400" dirty="0"/>
                  <a:t>Provides convergence of MFE to arbitrary threshold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A7472-6A77-473D-A801-1A56A7F26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719" y="1253330"/>
                <a:ext cx="5326516" cy="5280819"/>
              </a:xfrm>
              <a:blipFill>
                <a:blip r:embed="rId2"/>
                <a:stretch>
                  <a:fillRect l="-142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E323496-9A7C-4032-A486-C2381571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5" y="1138634"/>
            <a:ext cx="6202047" cy="5638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3E80-4933-4D07-9704-05564CD3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3B9-3A72-4B81-9734-CC294E3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81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Finite Sample guarantees for ZSO-RL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7472-6A77-473D-A801-1A56A7F2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1982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/>
              <a:t>Outline of Proof</a:t>
            </a:r>
          </a:p>
          <a:p>
            <a:r>
              <a:rPr lang="en-US" dirty="0"/>
              <a:t>Proof consists of two parts,</a:t>
            </a:r>
          </a:p>
          <a:p>
            <a:pPr lvl="1"/>
            <a:r>
              <a:rPr lang="en-US" dirty="0"/>
              <a:t>First part deals with linear terms in MFE,</a:t>
            </a:r>
          </a:p>
          <a:p>
            <a:pPr lvl="1"/>
            <a:r>
              <a:rPr lang="en-US" dirty="0"/>
              <a:t>Second part deals with offset terms, and relies on convergence of first part</a:t>
            </a:r>
          </a:p>
          <a:p>
            <a:r>
              <a:rPr lang="en-US" dirty="0"/>
              <a:t>Estimation error in ZSO cause asymmetry in computed mean-fields</a:t>
            </a:r>
          </a:p>
          <a:p>
            <a:pPr lvl="1"/>
            <a:r>
              <a:rPr lang="en-US" dirty="0"/>
              <a:t>By bounding error in ZSO, the asymmetric error in mean-field is bounded</a:t>
            </a:r>
          </a:p>
          <a:p>
            <a:r>
              <a:rPr lang="en-US" dirty="0"/>
              <a:t>Mean-field update (using output of ZSO) is characterized for both parts of algorithm</a:t>
            </a:r>
          </a:p>
          <a:p>
            <a:r>
              <a:rPr lang="en-US" dirty="0"/>
              <a:t>Convergence is proved using contraction property of mean-field update</a:t>
            </a:r>
          </a:p>
          <a:p>
            <a:r>
              <a:rPr lang="en-US" dirty="0"/>
              <a:t>Finally, the global constants for cost functions are characterized, which depend on initial conditions and agents’ dynamics and cost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17655-C7F5-4537-B3E9-81389AA5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03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1356-C5BD-4EB8-8603-E356E05D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1976A-B24A-4622-BB5E-EEBDF58C3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357"/>
            <a:ext cx="4343400" cy="4982269"/>
          </a:xfrm>
        </p:spPr>
        <p:txBody>
          <a:bodyPr>
            <a:normAutofit/>
          </a:bodyPr>
          <a:lstStyle/>
          <a:p>
            <a:r>
              <a:rPr lang="en-US" dirty="0"/>
              <a:t>We simulate the algorithm for a 3 populations in a </a:t>
            </a:r>
          </a:p>
          <a:p>
            <a:pPr lvl="1"/>
            <a:r>
              <a:rPr lang="en-US" dirty="0"/>
              <a:t>Chain network</a:t>
            </a:r>
          </a:p>
          <a:p>
            <a:pPr lvl="1"/>
            <a:r>
              <a:rPr lang="en-US" dirty="0"/>
              <a:t>Ring network</a:t>
            </a:r>
          </a:p>
          <a:p>
            <a:r>
              <a:rPr lang="en-US" dirty="0"/>
              <a:t>Scalar state and action spaces</a:t>
            </a:r>
          </a:p>
          <a:p>
            <a:r>
              <a:rPr lang="en-US" dirty="0"/>
              <a:t>Plots show estimation error and std. dev. of the MFE</a:t>
            </a:r>
          </a:p>
          <a:p>
            <a:r>
              <a:rPr lang="en-US" dirty="0"/>
              <a:t>Fast initial drop and steady decline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2CCB-E9ED-4021-9A5B-67C3C154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311" y="1106487"/>
            <a:ext cx="6649378" cy="4982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4047A-02F1-45DF-9AD0-D2A8EB80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5810-DBAD-4BA1-AD32-9F0E3FB4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6F95-0876-43F4-98EC-2F217358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606926"/>
          </a:xfrm>
        </p:spPr>
        <p:txBody>
          <a:bodyPr/>
          <a:lstStyle/>
          <a:p>
            <a:r>
              <a:rPr lang="en-US" dirty="0"/>
              <a:t>We have addressed Multi-Agent RL from a MFG perspective</a:t>
            </a:r>
          </a:p>
          <a:p>
            <a:r>
              <a:rPr lang="en-US" dirty="0"/>
              <a:t>The MFG involves heterogeneous agents grouped in populations</a:t>
            </a:r>
          </a:p>
          <a:p>
            <a:r>
              <a:rPr lang="en-US" dirty="0"/>
              <a:t>We have established existence, uniqueness &amp; affine structure of the MFE and also established </a:t>
            </a:r>
            <a:r>
              <a:rPr lang="el-GR" dirty="0"/>
              <a:t>ε</a:t>
            </a:r>
            <a:r>
              <a:rPr lang="en-US" dirty="0"/>
              <a:t>-Nash guarantees</a:t>
            </a:r>
          </a:p>
          <a:p>
            <a:r>
              <a:rPr lang="en-US" dirty="0"/>
              <a:t>The affine structure has inspired a two-part RL algorithm to estimate the MFE</a:t>
            </a:r>
          </a:p>
          <a:p>
            <a:r>
              <a:rPr lang="en-US" dirty="0"/>
              <a:t>ZSO techniques are used in the RL algorithm</a:t>
            </a:r>
          </a:p>
          <a:p>
            <a:r>
              <a:rPr lang="en-US" dirty="0"/>
              <a:t>Provided finite sample convergence guarantees for the algorithm</a:t>
            </a:r>
          </a:p>
          <a:p>
            <a:r>
              <a:rPr lang="en-US" dirty="0"/>
              <a:t>Provided numerical analysis for a 3-population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7673-62F0-4E11-9E0E-125A7B69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56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5810-DBAD-4BA1-AD32-9F0E3FB4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75"/>
            <a:ext cx="10515600" cy="911225"/>
          </a:xfrm>
        </p:spPr>
        <p:txBody>
          <a:bodyPr>
            <a:normAutofit/>
          </a:bodyPr>
          <a:lstStyle/>
          <a:p>
            <a:r>
              <a:rPr lang="en-US" sz="3600" u="sng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8E3B6-DE0E-4C68-93CB-1AC3A325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95" y="828602"/>
            <a:ext cx="9916909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D5682-9350-41B0-85EC-B782E313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95" y="1882848"/>
            <a:ext cx="9974067" cy="99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6FDF2-C53F-4A5D-9914-66ED0E8A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48" y="2892636"/>
            <a:ext cx="9955014" cy="1086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8CA968-38AA-4D25-8C94-BE011241E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95" y="3978638"/>
            <a:ext cx="9983593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2A473D-CD83-4C1D-9D3F-14EC7DFBC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58" y="5088888"/>
            <a:ext cx="9983593" cy="7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6A81F4-A710-440A-9D8C-7FF395060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137" y="5809236"/>
            <a:ext cx="9955014" cy="10478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F6122-609B-4580-89B8-06A2A892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93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FD6653-6DFE-462B-9CCE-ED94FD08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43" y="879548"/>
            <a:ext cx="9935962" cy="7240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85D6F4-9618-44B4-AE7D-4E8D24B082A9}"/>
              </a:ext>
            </a:extLst>
          </p:cNvPr>
          <p:cNvGrpSpPr/>
          <p:nvPr/>
        </p:nvGrpSpPr>
        <p:grpSpPr>
          <a:xfrm>
            <a:off x="959743" y="1636858"/>
            <a:ext cx="9926435" cy="1382834"/>
            <a:chOff x="940693" y="3205308"/>
            <a:chExt cx="9926435" cy="13828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CF5406-9B59-4F49-BE1C-70D02151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93" y="3205308"/>
              <a:ext cx="9926435" cy="106694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46F196-4C63-42C3-BE42-8218DFD2A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559" y="4286516"/>
              <a:ext cx="1658946" cy="30162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8756C78-C5CA-4C07-8DF4-037FD573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26" y="3033951"/>
            <a:ext cx="9974067" cy="14003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8AC249D-A358-4DFB-B82C-18CE068D7458}"/>
              </a:ext>
            </a:extLst>
          </p:cNvPr>
          <p:cNvSpPr txBox="1">
            <a:spLocks/>
          </p:cNvSpPr>
          <p:nvPr/>
        </p:nvSpPr>
        <p:spPr>
          <a:xfrm>
            <a:off x="838200" y="104775"/>
            <a:ext cx="1051560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References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EB6B9-0406-490D-814D-CC6375C65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26" y="4448580"/>
            <a:ext cx="9993120" cy="743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2FE2E0-5B2D-4453-818A-850EE79F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26" y="5178627"/>
            <a:ext cx="10059804" cy="14289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01C5B-D721-4BE4-843E-C5908BA9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99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7CB4F8-4334-486E-8DF0-D2966558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19" y="954088"/>
            <a:ext cx="9964541" cy="1057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AE50C3-2210-4657-AC87-8F9A2974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03" y="2011511"/>
            <a:ext cx="9983593" cy="105742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A3B17EF-68B5-45A8-9E28-E8BB8E747786}"/>
              </a:ext>
            </a:extLst>
          </p:cNvPr>
          <p:cNvSpPr txBox="1">
            <a:spLocks/>
          </p:cNvSpPr>
          <p:nvPr/>
        </p:nvSpPr>
        <p:spPr>
          <a:xfrm>
            <a:off x="838200" y="104775"/>
            <a:ext cx="1051560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References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E32D01-D1E1-4D1C-B980-CE4F58EFB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03" y="3068934"/>
            <a:ext cx="9993120" cy="24673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5E503-673B-4EE5-8744-6B813884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12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7813-B75F-4115-9400-72441573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012"/>
            <a:ext cx="10515600" cy="5324476"/>
          </a:xfrm>
        </p:spPr>
        <p:txBody>
          <a:bodyPr>
            <a:normAutofit lnSpcReduction="10000"/>
          </a:bodyPr>
          <a:lstStyle/>
          <a:p>
            <a:r>
              <a:rPr lang="en-US"/>
              <a:t>MFGs seminal </a:t>
            </a:r>
            <a:r>
              <a:rPr lang="en-US" dirty="0"/>
              <a:t>works (Huang et al., 2006; </a:t>
            </a:r>
            <a:r>
              <a:rPr lang="en-US" dirty="0" err="1"/>
              <a:t>Lasry</a:t>
            </a:r>
            <a:r>
              <a:rPr lang="en-US" dirty="0"/>
              <a:t> and Lions, 2007)</a:t>
            </a:r>
          </a:p>
          <a:p>
            <a:r>
              <a:rPr lang="en-US" dirty="0"/>
              <a:t>LQ-MFGs</a:t>
            </a:r>
          </a:p>
          <a:p>
            <a:pPr lvl="1"/>
            <a:r>
              <a:rPr lang="en-US" dirty="0"/>
              <a:t>Continuous-time (Huang et al., 2007; </a:t>
            </a:r>
            <a:r>
              <a:rPr lang="en-US" dirty="0" err="1"/>
              <a:t>Bensoussan</a:t>
            </a:r>
            <a:r>
              <a:rPr lang="en-US" dirty="0"/>
              <a:t> et al.,2016)</a:t>
            </a:r>
          </a:p>
          <a:p>
            <a:pPr lvl="1"/>
            <a:r>
              <a:rPr lang="en-US" dirty="0"/>
              <a:t>Discrete-time (Moon and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Başar</a:t>
            </a:r>
            <a:r>
              <a:rPr lang="en-US" dirty="0"/>
              <a:t>, 2014; Zaman et al., 2020a)</a:t>
            </a:r>
          </a:p>
          <a:p>
            <a:r>
              <a:rPr lang="en-US" dirty="0"/>
              <a:t>RL for LQ-MFGs</a:t>
            </a:r>
          </a:p>
          <a:p>
            <a:pPr lvl="1"/>
            <a:r>
              <a:rPr lang="en-US" dirty="0"/>
              <a:t>Stationary equilibria (Fu et al., 2020)</a:t>
            </a:r>
          </a:p>
          <a:p>
            <a:pPr lvl="1"/>
            <a:r>
              <a:rPr lang="en-US" dirty="0"/>
              <a:t>Non-stationary equilibria (Zaman et al.,2020b)</a:t>
            </a:r>
          </a:p>
          <a:p>
            <a:r>
              <a:rPr lang="en-US" i="1" dirty="0"/>
              <a:t>MFGs on Networks 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gents travel on a network)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Camilli</a:t>
            </a:r>
            <a:r>
              <a:rPr lang="en-US" dirty="0"/>
              <a:t> and </a:t>
            </a:r>
            <a:r>
              <a:rPr lang="en-US" dirty="0" err="1"/>
              <a:t>Marchi</a:t>
            </a:r>
            <a:r>
              <a:rPr lang="en-US" dirty="0"/>
              <a:t>, 2016; </a:t>
            </a:r>
            <a:r>
              <a:rPr lang="en-US" dirty="0" err="1"/>
              <a:t>Achdou</a:t>
            </a:r>
            <a:r>
              <a:rPr lang="en-US" dirty="0"/>
              <a:t> et al.,2020)</a:t>
            </a:r>
          </a:p>
          <a:p>
            <a:r>
              <a:rPr lang="en-US" dirty="0"/>
              <a:t>Networked MFGs (agents coupled via a network)</a:t>
            </a:r>
          </a:p>
          <a:p>
            <a:pPr lvl="1"/>
            <a:r>
              <a:rPr lang="pt-BR" dirty="0"/>
              <a:t>Erdős–Rényi graphs (Delarue, 2017)</a:t>
            </a:r>
          </a:p>
          <a:p>
            <a:pPr lvl="1"/>
            <a:r>
              <a:rPr lang="fr-FR" dirty="0">
                <a:latin typeface="CMR10"/>
              </a:rPr>
              <a:t>G</a:t>
            </a:r>
            <a:r>
              <a:rPr lang="fr-FR" b="0" i="0" u="none" strike="noStrike" baseline="0" dirty="0">
                <a:latin typeface="CMR10"/>
              </a:rPr>
              <a:t>raphon </a:t>
            </a:r>
            <a:r>
              <a:rPr lang="fr-FR" b="0" i="0" u="none" strike="noStrike" baseline="0" dirty="0" err="1">
                <a:latin typeface="CMR10"/>
              </a:rPr>
              <a:t>MFGs</a:t>
            </a:r>
            <a:r>
              <a:rPr lang="fr-FR" b="0" i="0" u="none" strike="noStrike" baseline="0" dirty="0">
                <a:latin typeface="CMR10"/>
              </a:rPr>
              <a:t> (</a:t>
            </a:r>
            <a:r>
              <a:rPr lang="fr-FR" b="0" i="0" u="none" strike="noStrike" baseline="0" dirty="0" err="1">
                <a:latin typeface="CMR10"/>
              </a:rPr>
              <a:t>Caines</a:t>
            </a:r>
            <a:r>
              <a:rPr lang="fr-FR" b="0" i="0" u="none" strike="noStrike" baseline="0" dirty="0">
                <a:latin typeface="CMR10"/>
              </a:rPr>
              <a:t> and Huang, 2019; Gao et al., 2020)</a:t>
            </a:r>
          </a:p>
          <a:p>
            <a:pPr lvl="1"/>
            <a:r>
              <a:rPr lang="fr-FR" dirty="0" err="1">
                <a:latin typeface="CMR10"/>
              </a:rPr>
              <a:t>MFGs</a:t>
            </a:r>
            <a:r>
              <a:rPr lang="fr-FR" dirty="0">
                <a:latin typeface="CMR10"/>
              </a:rPr>
              <a:t> on </a:t>
            </a:r>
            <a:r>
              <a:rPr lang="fr-FR" dirty="0" err="1">
                <a:latin typeface="CMR10"/>
              </a:rPr>
              <a:t>multigraphs</a:t>
            </a:r>
            <a:r>
              <a:rPr lang="fr-FR" dirty="0">
                <a:latin typeface="CMR10"/>
              </a:rPr>
              <a:t> (Zaman et al., 2021)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5A154-C8CA-424C-92BE-BF7FC8DA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12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7813-B75F-4115-9400-72441573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012"/>
            <a:ext cx="10515600" cy="5324476"/>
          </a:xfrm>
        </p:spPr>
        <p:txBody>
          <a:bodyPr>
            <a:normAutofit/>
          </a:bodyPr>
          <a:lstStyle/>
          <a:p>
            <a:r>
              <a:rPr lang="en-US" dirty="0"/>
              <a:t>Formulation of Multi-population LQ-MFG</a:t>
            </a:r>
          </a:p>
          <a:p>
            <a:pPr lvl="1"/>
            <a:r>
              <a:rPr lang="en-US" dirty="0"/>
              <a:t>Agents partitioned in heterogeneous populations</a:t>
            </a:r>
          </a:p>
          <a:p>
            <a:r>
              <a:rPr lang="en-US" dirty="0"/>
              <a:t>Existence, Uniqueness &amp; Structure of MFE</a:t>
            </a:r>
          </a:p>
          <a:p>
            <a:pPr lvl="1"/>
            <a:r>
              <a:rPr lang="en-US" dirty="0"/>
              <a:t>Existence &amp; Uniqueness under standard conditions (controllability, observability)</a:t>
            </a:r>
          </a:p>
          <a:p>
            <a:pPr lvl="1"/>
            <a:r>
              <a:rPr lang="en-US" dirty="0"/>
              <a:t>Affine structure of MFE (controller and mean-field)</a:t>
            </a:r>
          </a:p>
          <a:p>
            <a:r>
              <a:rPr lang="en-US" dirty="0"/>
              <a:t>ε-Nash (Approximately Nash) guarantee for MFE</a:t>
            </a:r>
          </a:p>
          <a:p>
            <a:pPr lvl="1"/>
            <a:r>
              <a:rPr lang="en-US" dirty="0"/>
              <a:t>MFE will be ε-Nash in finite population setting</a:t>
            </a:r>
          </a:p>
          <a:p>
            <a:r>
              <a:rPr lang="en-US" dirty="0"/>
              <a:t>Provably-convergent RL algorithm for MFG</a:t>
            </a:r>
          </a:p>
          <a:p>
            <a:pPr lvl="1"/>
            <a:r>
              <a:rPr lang="en-US" i="1" dirty="0"/>
              <a:t>Truly model-free</a:t>
            </a:r>
            <a:r>
              <a:rPr lang="en-US" dirty="0"/>
              <a:t> method using Zero-order Stochastic Optimization (ZSO)</a:t>
            </a:r>
          </a:p>
          <a:p>
            <a:pPr lvl="1"/>
            <a:r>
              <a:rPr lang="en-US" dirty="0"/>
              <a:t>Centralized (noisy) simulator for aggregate behavior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66668-F0E8-4849-A8F7-20B73A2E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LQ Mean-Field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416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u="sng" dirty="0"/>
                  <a:t>N</a:t>
                </a:r>
                <a:r>
                  <a:rPr lang="en-US" u="sng" dirty="0"/>
                  <a:t> agent game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&lt;∞)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has linear dynamics: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is independent zero-mean Gaussian noise</a:t>
                </a:r>
              </a:p>
              <a:p>
                <a:r>
                  <a:rPr lang="en-US" dirty="0"/>
                  <a:t>Agent n has local information:                                   ,               </a:t>
                </a:r>
              </a:p>
              <a:p>
                <a:r>
                  <a:rPr lang="en-US" dirty="0"/>
                  <a:t>Agents have coupled cost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416"/>
                <a:ext cx="10515600" cy="4351338"/>
              </a:xfrm>
              <a:blipFill>
                <a:blip r:embed="rId3"/>
                <a:stretch>
                  <a:fillRect l="-120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B32E27-7217-46BD-B410-C627CD89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76" y="2627482"/>
            <a:ext cx="3562847" cy="4953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24AC74-FF28-4618-80CC-86B5544949D9}"/>
              </a:ext>
            </a:extLst>
          </p:cNvPr>
          <p:cNvGrpSpPr/>
          <p:nvPr/>
        </p:nvGrpSpPr>
        <p:grpSpPr>
          <a:xfrm>
            <a:off x="5554833" y="3684209"/>
            <a:ext cx="4056166" cy="371527"/>
            <a:chOff x="5257103" y="3927824"/>
            <a:chExt cx="4056166" cy="371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588526-1882-4414-A068-B8E918C6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7103" y="3927824"/>
              <a:ext cx="2800741" cy="3715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74B7BC-E206-4DF5-81B7-C4FC1087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6794" y="3927824"/>
              <a:ext cx="1076475" cy="3334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76C1A-382B-4F67-B706-50F9D537A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4" y="4861645"/>
            <a:ext cx="6668431" cy="94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520EC4-BC51-459B-9687-8540B378C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092" y="4898382"/>
            <a:ext cx="3705742" cy="9335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E42DAE-1D2C-4DB9-8FB4-592CBD84C0BD}"/>
              </a:ext>
            </a:extLst>
          </p:cNvPr>
          <p:cNvGrpSpPr/>
          <p:nvPr/>
        </p:nvGrpSpPr>
        <p:grpSpPr>
          <a:xfrm>
            <a:off x="7998407" y="4924080"/>
            <a:ext cx="3255798" cy="1435161"/>
            <a:chOff x="7998407" y="4924080"/>
            <a:chExt cx="3255798" cy="14351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9F819-6AEA-4C98-A722-F36FCBAF0983}"/>
                </a:ext>
              </a:extLst>
            </p:cNvPr>
            <p:cNvSpPr/>
            <p:nvPr/>
          </p:nvSpPr>
          <p:spPr>
            <a:xfrm>
              <a:off x="7998407" y="4924080"/>
              <a:ext cx="3255798" cy="93358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38ADFC-D460-4E63-8F20-C0F85DB024DB}"/>
                </a:ext>
              </a:extLst>
            </p:cNvPr>
            <p:cNvSpPr txBox="1"/>
            <p:nvPr/>
          </p:nvSpPr>
          <p:spPr>
            <a:xfrm>
              <a:off x="8919002" y="5897576"/>
              <a:ext cx="1737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Consensus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9A7487-C5A5-407C-B2B6-1888829238CE}"/>
              </a:ext>
            </a:extLst>
          </p:cNvPr>
          <p:cNvGrpSpPr/>
          <p:nvPr/>
        </p:nvGrpSpPr>
        <p:grpSpPr>
          <a:xfrm>
            <a:off x="5414879" y="5016697"/>
            <a:ext cx="2292214" cy="1102708"/>
            <a:chOff x="5414879" y="5016697"/>
            <a:chExt cx="2292214" cy="11027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5DEDF6-4F7E-4D51-945A-A3E38F02E08C}"/>
                </a:ext>
              </a:extLst>
            </p:cNvPr>
            <p:cNvSpPr/>
            <p:nvPr/>
          </p:nvSpPr>
          <p:spPr>
            <a:xfrm>
              <a:off x="5414879" y="5016697"/>
              <a:ext cx="2292214" cy="626809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1F114F-EBEE-44BA-AD27-4011CE460557}"/>
                </a:ext>
              </a:extLst>
            </p:cNvPr>
            <p:cNvSpPr txBox="1"/>
            <p:nvPr/>
          </p:nvSpPr>
          <p:spPr>
            <a:xfrm>
              <a:off x="5845661" y="5657740"/>
              <a:ext cx="1737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Regulation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07DF-4235-4840-B668-7258151F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1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53DB49-CCE5-FD4A-A471-EECCAA723B5A}"/>
              </a:ext>
            </a:extLst>
          </p:cNvPr>
          <p:cNvSpPr/>
          <p:nvPr/>
        </p:nvSpPr>
        <p:spPr>
          <a:xfrm>
            <a:off x="1155700" y="3835400"/>
            <a:ext cx="9994900" cy="24511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LQ Mean-Field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36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u="sng" dirty="0"/>
                  <a:t>N</a:t>
                </a:r>
                <a:r>
                  <a:rPr lang="en-US" u="sng" dirty="0"/>
                  <a:t> agent game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&lt;∞)</m:t>
                    </m:r>
                  </m:oMath>
                </a14:m>
                <a:endParaRPr lang="en-US" u="sng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controllable,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observable</a:t>
                </a:r>
              </a:p>
              <a:p>
                <a:r>
                  <a:rPr lang="en-US" dirty="0"/>
                  <a:t>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(Approximate) </a:t>
                </a:r>
                <a:r>
                  <a:rPr lang="en-US" dirty="0" err="1"/>
                  <a:t>ε</a:t>
                </a:r>
                <a:r>
                  <a:rPr lang="en-US" dirty="0"/>
                  <a:t>-Nash Equilibrium: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361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FE48E2-BF55-4F70-932A-55966C18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4063872"/>
            <a:ext cx="9450119" cy="18290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40F86-FE91-44C4-8A6C-8B3E1D7B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4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LQ Mean-Field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Mean-Field game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r>
                  <a:rPr lang="en-US" u="sng" dirty="0"/>
                  <a:t> (Zaman et. al., 2020b)</a:t>
                </a:r>
              </a:p>
              <a:p>
                <a:r>
                  <a:rPr lang="en-US" dirty="0"/>
                  <a:t>Consider </a:t>
                </a:r>
                <a:r>
                  <a:rPr lang="en-US" i="1" dirty="0"/>
                  <a:t>generic</a:t>
                </a:r>
                <a:r>
                  <a:rPr lang="en-US" dirty="0"/>
                  <a:t> agent, with linear dynamics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independent zero-mean Gaussian noise</a:t>
                </a:r>
              </a:p>
              <a:p>
                <a:r>
                  <a:rPr lang="en-US" dirty="0"/>
                  <a:t>Agent has local information,                                                      </a:t>
                </a:r>
              </a:p>
              <a:p>
                <a:r>
                  <a:rPr lang="en-US" i="1" dirty="0"/>
                  <a:t>Mean-field (MF)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≔(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dirty="0"/>
                  <a:t>(aggregate behavior of agents)</a:t>
                </a:r>
              </a:p>
              <a:p>
                <a:r>
                  <a:rPr lang="en-US" dirty="0"/>
                  <a:t>Agent has MF-coupled cost function: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5AD786-E3B9-42C6-B1A5-06CB8BAF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82" y="2634960"/>
            <a:ext cx="3305636" cy="428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A0B3E-E03F-48BF-A0ED-62CCBDA6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84" y="3726030"/>
            <a:ext cx="4277322" cy="3238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97DD4C-FBDD-45E1-B4BE-FA1E7D24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389" y="5215143"/>
            <a:ext cx="7497221" cy="8859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5209CB-5AB6-41CD-AF48-3112D659586C}"/>
              </a:ext>
            </a:extLst>
          </p:cNvPr>
          <p:cNvGrpSpPr/>
          <p:nvPr/>
        </p:nvGrpSpPr>
        <p:grpSpPr>
          <a:xfrm>
            <a:off x="5675245" y="5364586"/>
            <a:ext cx="2107077" cy="1133188"/>
            <a:chOff x="5249779" y="5122979"/>
            <a:chExt cx="2107077" cy="1133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5DEDF6-4F7E-4D51-945A-A3E38F02E08C}"/>
                </a:ext>
              </a:extLst>
            </p:cNvPr>
            <p:cNvSpPr/>
            <p:nvPr/>
          </p:nvSpPr>
          <p:spPr>
            <a:xfrm>
              <a:off x="5249779" y="5122979"/>
              <a:ext cx="2027853" cy="62680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1F114F-EBEE-44BA-AD27-4011CE460557}"/>
                </a:ext>
              </a:extLst>
            </p:cNvPr>
            <p:cNvSpPr txBox="1"/>
            <p:nvPr/>
          </p:nvSpPr>
          <p:spPr>
            <a:xfrm>
              <a:off x="5619601" y="5794502"/>
              <a:ext cx="1737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Regulation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AA75B8-6967-4AC0-A64F-FB94CC9FC782}"/>
              </a:ext>
            </a:extLst>
          </p:cNvPr>
          <p:cNvGrpSpPr/>
          <p:nvPr/>
        </p:nvGrpSpPr>
        <p:grpSpPr>
          <a:xfrm>
            <a:off x="8039100" y="5358680"/>
            <a:ext cx="1920881" cy="1144264"/>
            <a:chOff x="8039100" y="5126076"/>
            <a:chExt cx="1920881" cy="11442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9F819-6AEA-4C98-A722-F36FCBAF0983}"/>
                </a:ext>
              </a:extLst>
            </p:cNvPr>
            <p:cNvSpPr/>
            <p:nvPr/>
          </p:nvSpPr>
          <p:spPr>
            <a:xfrm>
              <a:off x="8039100" y="5126076"/>
              <a:ext cx="1653541" cy="62680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38ADFC-D460-4E63-8F20-C0F85DB024DB}"/>
                </a:ext>
              </a:extLst>
            </p:cNvPr>
            <p:cNvSpPr txBox="1"/>
            <p:nvPr/>
          </p:nvSpPr>
          <p:spPr>
            <a:xfrm>
              <a:off x="8222726" y="5808675"/>
              <a:ext cx="17372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Consensus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0FA1-C921-4233-AD47-48222590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E95BEE-817B-E143-A5ED-0EC638FD0125}"/>
              </a:ext>
            </a:extLst>
          </p:cNvPr>
          <p:cNvSpPr/>
          <p:nvPr/>
        </p:nvSpPr>
        <p:spPr>
          <a:xfrm>
            <a:off x="838200" y="5291178"/>
            <a:ext cx="10312400" cy="10476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dist="82874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8A4D-0104-4C28-A1DC-3E8C59D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LQ Mean-Field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Mean-Field Game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r>
                  <a:rPr lang="en-US" u="sng" dirty="0"/>
                  <a:t> (Zaman et. al., 2020b)</a:t>
                </a:r>
              </a:p>
              <a:p>
                <a:r>
                  <a:rPr lang="en-US" dirty="0"/>
                  <a:t>Mean-Field Equilibrium is a controller/trajectory pair          </a:t>
                </a:r>
              </a:p>
              <a:p>
                <a:r>
                  <a:rPr lang="en-US" dirty="0"/>
                  <a:t>Define two operators:</a:t>
                </a:r>
              </a:p>
              <a:p>
                <a:pPr lvl="1"/>
                <a:r>
                  <a:rPr lang="en-US" u="sng" dirty="0"/>
                  <a:t>(Consistency)</a:t>
                </a:r>
                <a:r>
                  <a:rPr lang="en-US" dirty="0"/>
                  <a:t>                     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 consistent with </a:t>
                </a:r>
                <a:r>
                  <a:rPr lang="el-GR" dirty="0"/>
                  <a:t>φ</a:t>
                </a:r>
                <a:r>
                  <a:rPr lang="en-US" dirty="0"/>
                  <a:t> if,</a:t>
                </a:r>
              </a:p>
              <a:p>
                <a:pPr lvl="1"/>
                <a:endParaRPr lang="en-US" sz="3200" dirty="0"/>
              </a:p>
              <a:p>
                <a:pPr lvl="1"/>
                <a:r>
                  <a:rPr lang="en-US" u="sng" dirty="0"/>
                  <a:t>(Optimality)</a:t>
                </a:r>
                <a:r>
                  <a:rPr lang="en-US" dirty="0"/>
                  <a:t>                       , </a:t>
                </a:r>
                <a:r>
                  <a:rPr lang="el-GR" dirty="0"/>
                  <a:t>φ</a:t>
                </a:r>
                <a:r>
                  <a:rPr lang="en-US" dirty="0"/>
                  <a:t> optimal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 if,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67813-B75F-4115-9400-72441573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205"/>
                <a:ext cx="10515600" cy="4889670"/>
              </a:xfrm>
              <a:blipFill>
                <a:blip r:embed="rId2"/>
                <a:stretch>
                  <a:fillRect l="-12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17EABC-B34B-41F8-A016-F45E5839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14" y="2111664"/>
            <a:ext cx="800212" cy="40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99C29-C123-4FF1-B121-C71FB762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27" y="3108917"/>
            <a:ext cx="1362265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ACEF4-A2B8-4B08-A4E6-B1ACC370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625" y="3531723"/>
            <a:ext cx="2646750" cy="432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F5B3AF-3738-4AA5-9063-B16ECB17F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539" y="4008933"/>
            <a:ext cx="1343212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CC93AA-44C2-4CBC-8C64-57638FF4D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603" y="4503187"/>
            <a:ext cx="3000794" cy="5811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657F50-E11D-44D2-B23C-9D51BBF34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831" y="5432595"/>
            <a:ext cx="9850225" cy="724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FB183-6D1D-4544-802C-6E3264D7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62A8-217A-4A29-8CCA-046754E9F6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5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8530</TotalTime>
  <Words>2041</Words>
  <Application>Microsoft Office PowerPoint</Application>
  <PresentationFormat>Widescreen</PresentationFormat>
  <Paragraphs>328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CMR10</vt:lpstr>
      <vt:lpstr>Consolas</vt:lpstr>
      <vt:lpstr>Google Sans</vt:lpstr>
      <vt:lpstr>Office Theme</vt:lpstr>
      <vt:lpstr>Reinforcement Learning for LQ Mean-Field Games in Multiple Populations</vt:lpstr>
      <vt:lpstr>Outline</vt:lpstr>
      <vt:lpstr>PowerPoint Presentation</vt:lpstr>
      <vt:lpstr>Literature Review</vt:lpstr>
      <vt:lpstr>Contribution</vt:lpstr>
      <vt:lpstr>Background on LQ Mean-Field Games</vt:lpstr>
      <vt:lpstr>Background on LQ Mean-Field Games</vt:lpstr>
      <vt:lpstr>Background on LQ Mean-Field Games</vt:lpstr>
      <vt:lpstr>Background on LQ Mean-Field Games</vt:lpstr>
      <vt:lpstr>Background on LQ Mean-Field Games</vt:lpstr>
      <vt:lpstr>Multi-Population MFGs</vt:lpstr>
      <vt:lpstr>Multi-Population MFGs</vt:lpstr>
      <vt:lpstr>Multi-Population MFGs</vt:lpstr>
      <vt:lpstr>Multi-Population MFGs</vt:lpstr>
      <vt:lpstr>Existence &amp; Uniqueness of MFE</vt:lpstr>
      <vt:lpstr>Existence &amp; Uniqueness of MFE</vt:lpstr>
      <vt:lpstr>ε-Nash guarantee</vt:lpstr>
      <vt:lpstr>ε-Nash guarantee</vt:lpstr>
      <vt:lpstr>RL for Multi-Population MFGs</vt:lpstr>
      <vt:lpstr>Formulation as Drifted-LQR</vt:lpstr>
      <vt:lpstr>Formulation as Drifted-LQR</vt:lpstr>
      <vt:lpstr>RL for Multi-Population MFGs</vt:lpstr>
      <vt:lpstr>Centralized Simulator</vt:lpstr>
      <vt:lpstr>ZSO based RL Algorithm</vt:lpstr>
      <vt:lpstr>ZSO Algorithm</vt:lpstr>
      <vt:lpstr>RL for Multi-Population MFGs</vt:lpstr>
      <vt:lpstr>Finite Sample guarantees for ZSO (Linear)</vt:lpstr>
      <vt:lpstr>Finite Sample guarantees for ZSO (Offset)</vt:lpstr>
      <vt:lpstr>Finite Sample guarantees for ZSO (Offset)</vt:lpstr>
      <vt:lpstr>Finite Sample guarantees for ZSO-RL</vt:lpstr>
      <vt:lpstr>Finite Sample guarantees for ZSO-RL</vt:lpstr>
      <vt:lpstr>Numerical Analysis</vt:lpstr>
      <vt:lpstr>Conclusion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for LQ Mean-Field Games in Multiple Populations</dc:title>
  <dc:creator>aneeq Zaman</dc:creator>
  <cp:lastModifiedBy>aneeq Zaman</cp:lastModifiedBy>
  <cp:revision>143</cp:revision>
  <dcterms:created xsi:type="dcterms:W3CDTF">2022-04-03T18:34:32Z</dcterms:created>
  <dcterms:modified xsi:type="dcterms:W3CDTF">2022-05-27T17:12:39Z</dcterms:modified>
</cp:coreProperties>
</file>